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0"/>
  </p:notesMasterIdLst>
  <p:sldIdLst>
    <p:sldId id="256" r:id="rId2"/>
    <p:sldId id="257" r:id="rId3"/>
    <p:sldId id="258" r:id="rId4"/>
    <p:sldId id="263" r:id="rId5"/>
    <p:sldId id="270" r:id="rId6"/>
    <p:sldId id="298" r:id="rId7"/>
    <p:sldId id="265" r:id="rId8"/>
    <p:sldId id="281" r:id="rId9"/>
    <p:sldId id="266" r:id="rId10"/>
    <p:sldId id="305" r:id="rId11"/>
    <p:sldId id="275" r:id="rId12"/>
    <p:sldId id="306" r:id="rId13"/>
    <p:sldId id="282" r:id="rId14"/>
    <p:sldId id="276" r:id="rId15"/>
    <p:sldId id="307" r:id="rId16"/>
    <p:sldId id="267" r:id="rId17"/>
    <p:sldId id="308" r:id="rId18"/>
    <p:sldId id="283" r:id="rId19"/>
    <p:sldId id="268" r:id="rId20"/>
    <p:sldId id="309" r:id="rId21"/>
    <p:sldId id="277" r:id="rId22"/>
    <p:sldId id="310" r:id="rId23"/>
    <p:sldId id="284" r:id="rId24"/>
    <p:sldId id="271" r:id="rId25"/>
    <p:sldId id="311" r:id="rId26"/>
    <p:sldId id="279" r:id="rId27"/>
    <p:sldId id="312" r:id="rId28"/>
    <p:sldId id="285" r:id="rId29"/>
    <p:sldId id="272" r:id="rId30"/>
    <p:sldId id="313" r:id="rId31"/>
    <p:sldId id="280" r:id="rId32"/>
    <p:sldId id="314" r:id="rId33"/>
    <p:sldId id="294" r:id="rId34"/>
    <p:sldId id="273" r:id="rId35"/>
    <p:sldId id="292" r:id="rId36"/>
    <p:sldId id="293" r:id="rId37"/>
    <p:sldId id="317" r:id="rId38"/>
    <p:sldId id="304" r:id="rId39"/>
    <p:sldId id="303" r:id="rId40"/>
    <p:sldId id="295" r:id="rId41"/>
    <p:sldId id="290" r:id="rId42"/>
    <p:sldId id="291" r:id="rId43"/>
    <p:sldId id="286" r:id="rId44"/>
    <p:sldId id="300" r:id="rId45"/>
    <p:sldId id="316" r:id="rId46"/>
    <p:sldId id="320" r:id="rId47"/>
    <p:sldId id="287" r:id="rId48"/>
    <p:sldId id="288" r:id="rId49"/>
    <p:sldId id="319" r:id="rId50"/>
    <p:sldId id="297" r:id="rId51"/>
    <p:sldId id="262" r:id="rId52"/>
    <p:sldId id="264" r:id="rId53"/>
    <p:sldId id="269" r:id="rId54"/>
    <p:sldId id="302" r:id="rId55"/>
    <p:sldId id="301" r:id="rId56"/>
    <p:sldId id="321" r:id="rId57"/>
    <p:sldId id="323" r:id="rId58"/>
    <p:sldId id="322"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e Reese" initials="KR"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6" autoAdjust="0"/>
    <p:restoredTop sz="96339" autoAdjust="0"/>
  </p:normalViewPr>
  <p:slideViewPr>
    <p:cSldViewPr>
      <p:cViewPr varScale="1">
        <p:scale>
          <a:sx n="66" d="100"/>
          <a:sy n="66" d="100"/>
        </p:scale>
        <p:origin x="-1518" y="-114"/>
      </p:cViewPr>
      <p:guideLst>
        <p:guide orient="horz" pos="2160"/>
        <p:guide pos="2880"/>
      </p:guideLst>
    </p:cSldViewPr>
  </p:slideViewPr>
  <p:outlineViewPr>
    <p:cViewPr>
      <p:scale>
        <a:sx n="33" d="100"/>
        <a:sy n="33" d="100"/>
      </p:scale>
      <p:origin x="0" y="202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1_1" csCatId="accent1" phldr="1"/>
      <dgm:spPr/>
    </dgm:pt>
    <dgm:pt modelId="{37A3516E-D913-44F7-9461-776FB6B35D80}">
      <dgm:prSet phldrT="[Text]"/>
      <dgm:spPr/>
      <dgm:t>
        <a:bodyPr/>
        <a:lstStyle/>
        <a:p>
          <a:r>
            <a:rPr lang="en-US" dirty="0" smtClean="0"/>
            <a:t>Extraction</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t>Manufacturing</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t>Distribution</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dirty="0" smtClean="0"/>
            <a:t>Use</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t>Disposal</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D15EECA7-431C-4E0F-826B-31752910FCB9}" type="presOf" srcId="{E9A08393-6376-4275-BBF5-0F3C0FE405E5}" destId="{673F4A17-5BCE-4500-81FD-2F39B29D5672}" srcOrd="0" destOrd="0" presId="urn:microsoft.com/office/officeart/2005/8/layout/process1"/>
    <dgm:cxn modelId="{8C1963E2-277F-4664-87A9-B722492EE3D5}" type="presOf" srcId="{B25FCD40-6FF9-4807-9C72-472989E9456E}" destId="{74334886-8D89-424F-96A7-11DD8020E08C}" srcOrd="1" destOrd="0" presId="urn:microsoft.com/office/officeart/2005/8/layout/process1"/>
    <dgm:cxn modelId="{3DF49412-D529-4519-BAF4-BB2C20C4B24E}" type="presOf" srcId="{B25FCD40-6FF9-4807-9C72-472989E9456E}" destId="{5872A8D6-B0E9-4CBA-9BB7-C50411B78529}" srcOrd="0" destOrd="0" presId="urn:microsoft.com/office/officeart/2005/8/layout/process1"/>
    <dgm:cxn modelId="{005CC9C4-1D06-45C2-9425-AAB5A82D461E}" type="presOf" srcId="{48B41C24-0C38-4F53-8C07-538A5F705101}" destId="{F9154D2F-DC09-46DB-9988-B2A1FE8C65BC}" srcOrd="0" destOrd="0" presId="urn:microsoft.com/office/officeart/2005/8/layout/process1"/>
    <dgm:cxn modelId="{BB0F2381-2FEB-4B6C-B3B7-BC6BB44002D0}" type="presOf" srcId="{0B1F3374-D505-4131-91B0-0739CA3CC7D0}" destId="{67CB069C-EA2A-4CED-92D4-C92EDF733D04}" srcOrd="1"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66798FF7-6E14-4641-88B0-40FFEBC2793E}" srcId="{3F66E1DE-6BB0-481D-81D6-EC7C46DC85D7}" destId="{48B41C24-0C38-4F53-8C07-538A5F705101}" srcOrd="1" destOrd="0" parTransId="{3FAD7254-8E16-45F7-9F46-605837ED3803}" sibTransId="{B25FCD40-6FF9-4807-9C72-472989E9456E}"/>
    <dgm:cxn modelId="{C652F432-CCCD-454D-95A1-E35C68B44C14}" type="presOf" srcId="{B0661D80-B59F-48CA-942F-BAA5989670FC}" destId="{E40A0261-3D9B-410C-A0B6-081F2274C2F5}" srcOrd="0"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E5504EAE-4E5F-4499-A272-BBDAD90EEDDE}" type="presOf" srcId="{15ED132D-B254-4F7C-A474-6CDE0C0139D3}" destId="{531FADF7-C750-4477-A36E-A42A8521CC06}" srcOrd="0" destOrd="0" presId="urn:microsoft.com/office/officeart/2005/8/layout/process1"/>
    <dgm:cxn modelId="{39B54E3C-84BB-434E-B7FD-ED7C5AFD0131}" type="presOf" srcId="{37A3516E-D913-44F7-9461-776FB6B35D80}" destId="{C89C3D02-A3D7-4C80-B069-84A5653E2F17}" srcOrd="0" destOrd="0" presId="urn:microsoft.com/office/officeart/2005/8/layout/process1"/>
    <dgm:cxn modelId="{0FBC5FC3-C7EE-4FD5-A5CA-CFA31749005B}" type="presOf" srcId="{056B473D-3DDB-4E4B-8BAB-3D736F54F210}" destId="{D355D938-3F51-474B-AAEF-9A1D6353F585}" srcOrd="0" destOrd="0" presId="urn:microsoft.com/office/officeart/2005/8/layout/process1"/>
    <dgm:cxn modelId="{E5B63B4A-164C-41F5-95DC-F01E9F240866}" type="presOf" srcId="{91C50D44-BE0A-4669-A908-09E0200F7187}" destId="{651483FF-6995-4D44-AC82-4AA2C1C3EF94}" srcOrd="0" destOrd="0" presId="urn:microsoft.com/office/officeart/2005/8/layout/process1"/>
    <dgm:cxn modelId="{DDE7E936-F299-4084-89E2-2E3F091E672B}" type="presOf" srcId="{B0661D80-B59F-48CA-942F-BAA5989670FC}" destId="{94A00A15-FA2F-4F79-91F5-087EC14429DA}" srcOrd="1" destOrd="0" presId="urn:microsoft.com/office/officeart/2005/8/layout/process1"/>
    <dgm:cxn modelId="{0296C906-B729-41FA-BDE6-B9653CAF6D05}" type="presOf" srcId="{0B1F3374-D505-4131-91B0-0739CA3CC7D0}" destId="{4A452E67-0B2A-4404-986C-361A203DC2B9}" srcOrd="0" destOrd="0" presId="urn:microsoft.com/office/officeart/2005/8/layout/process1"/>
    <dgm:cxn modelId="{9BA4448E-00DD-40E0-B533-5FD53652A53E}" type="presOf" srcId="{3F66E1DE-6BB0-481D-81D6-EC7C46DC85D7}" destId="{37771EB0-DD85-4C4D-AC90-D577A5F3AC08}" srcOrd="0" destOrd="0" presId="urn:microsoft.com/office/officeart/2005/8/layout/process1"/>
    <dgm:cxn modelId="{3D0F9C1A-C67E-419A-99C0-0CCDB4C0A1FB}" type="presOf" srcId="{056B473D-3DDB-4E4B-8BAB-3D736F54F210}" destId="{74DDAEF7-2AE6-458E-920E-E20C19E3076A}" srcOrd="1"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F0DA4C2D-EFFF-4D59-A0B4-255D6ADCABBE}" srcId="{3F66E1DE-6BB0-481D-81D6-EC7C46DC85D7}" destId="{91C50D44-BE0A-4669-A908-09E0200F7187}" srcOrd="2" destOrd="0" parTransId="{92C150FC-8231-486F-B4CD-ADF2CCF46652}" sibTransId="{0B1F3374-D505-4131-91B0-0739CA3CC7D0}"/>
    <dgm:cxn modelId="{962E3164-9CCD-4799-8F82-9E33CD00D2F1}" type="presParOf" srcId="{37771EB0-DD85-4C4D-AC90-D577A5F3AC08}" destId="{C89C3D02-A3D7-4C80-B069-84A5653E2F17}" srcOrd="0" destOrd="0" presId="urn:microsoft.com/office/officeart/2005/8/layout/process1"/>
    <dgm:cxn modelId="{BA17AD73-20F5-4432-A9E8-C782553BB5E5}" type="presParOf" srcId="{37771EB0-DD85-4C4D-AC90-D577A5F3AC08}" destId="{E40A0261-3D9B-410C-A0B6-081F2274C2F5}" srcOrd="1" destOrd="0" presId="urn:microsoft.com/office/officeart/2005/8/layout/process1"/>
    <dgm:cxn modelId="{6A8712F2-8135-4999-93F6-FBBDDAE2267F}" type="presParOf" srcId="{E40A0261-3D9B-410C-A0B6-081F2274C2F5}" destId="{94A00A15-FA2F-4F79-91F5-087EC14429DA}" srcOrd="0" destOrd="0" presId="urn:microsoft.com/office/officeart/2005/8/layout/process1"/>
    <dgm:cxn modelId="{D4060ACF-3B4D-4F20-B361-8295C2217EC4}" type="presParOf" srcId="{37771EB0-DD85-4C4D-AC90-D577A5F3AC08}" destId="{F9154D2F-DC09-46DB-9988-B2A1FE8C65BC}" srcOrd="2" destOrd="0" presId="urn:microsoft.com/office/officeart/2005/8/layout/process1"/>
    <dgm:cxn modelId="{E65CD9EB-3E6D-4FFD-8200-ADE591F81F90}" type="presParOf" srcId="{37771EB0-DD85-4C4D-AC90-D577A5F3AC08}" destId="{5872A8D6-B0E9-4CBA-9BB7-C50411B78529}" srcOrd="3" destOrd="0" presId="urn:microsoft.com/office/officeart/2005/8/layout/process1"/>
    <dgm:cxn modelId="{3579129E-CF7E-485A-A78D-36BCFD8E2437}" type="presParOf" srcId="{5872A8D6-B0E9-4CBA-9BB7-C50411B78529}" destId="{74334886-8D89-424F-96A7-11DD8020E08C}" srcOrd="0" destOrd="0" presId="urn:microsoft.com/office/officeart/2005/8/layout/process1"/>
    <dgm:cxn modelId="{689940E1-D63C-4C6A-9571-67C81450567D}" type="presParOf" srcId="{37771EB0-DD85-4C4D-AC90-D577A5F3AC08}" destId="{651483FF-6995-4D44-AC82-4AA2C1C3EF94}" srcOrd="4" destOrd="0" presId="urn:microsoft.com/office/officeart/2005/8/layout/process1"/>
    <dgm:cxn modelId="{5AC22910-575D-4C74-AA4D-859235BC373E}" type="presParOf" srcId="{37771EB0-DD85-4C4D-AC90-D577A5F3AC08}" destId="{4A452E67-0B2A-4404-986C-361A203DC2B9}" srcOrd="5" destOrd="0" presId="urn:microsoft.com/office/officeart/2005/8/layout/process1"/>
    <dgm:cxn modelId="{D91B35EE-5EFF-48E3-9DA1-A31A20461FE9}" type="presParOf" srcId="{4A452E67-0B2A-4404-986C-361A203DC2B9}" destId="{67CB069C-EA2A-4CED-92D4-C92EDF733D04}" srcOrd="0" destOrd="0" presId="urn:microsoft.com/office/officeart/2005/8/layout/process1"/>
    <dgm:cxn modelId="{0A49C727-C24B-4126-B199-3A271599D729}" type="presParOf" srcId="{37771EB0-DD85-4C4D-AC90-D577A5F3AC08}" destId="{531FADF7-C750-4477-A36E-A42A8521CC06}" srcOrd="6" destOrd="0" presId="urn:microsoft.com/office/officeart/2005/8/layout/process1"/>
    <dgm:cxn modelId="{5A3A9CC4-C629-41B1-991F-81EFBD87E0FF}" type="presParOf" srcId="{37771EB0-DD85-4C4D-AC90-D577A5F3AC08}" destId="{D355D938-3F51-474B-AAEF-9A1D6353F585}" srcOrd="7" destOrd="0" presId="urn:microsoft.com/office/officeart/2005/8/layout/process1"/>
    <dgm:cxn modelId="{0BE9638F-AF17-4810-9AA8-40E042C6B9DB}" type="presParOf" srcId="{D355D938-3F51-474B-AAEF-9A1D6353F585}" destId="{74DDAEF7-2AE6-458E-920E-E20C19E3076A}" srcOrd="0" destOrd="0" presId="urn:microsoft.com/office/officeart/2005/8/layout/process1"/>
    <dgm:cxn modelId="{451C3A63-2F0F-4C45-BEE7-9C819C164EBB}"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1_1" csCatId="accent1" phldr="1"/>
      <dgm:spPr/>
    </dgm:pt>
    <dgm:pt modelId="{37A3516E-D913-44F7-9461-776FB6B35D80}">
      <dgm:prSet phldrT="[Text]"/>
      <dgm:spPr/>
      <dgm:t>
        <a:bodyPr/>
        <a:lstStyle/>
        <a:p>
          <a:r>
            <a:rPr lang="en-US" dirty="0" smtClean="0"/>
            <a:t>Extraction</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t>Manufacturing</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t>Distribution</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dirty="0" smtClean="0"/>
            <a:t>Use</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t>Disposal</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58445124-84BC-499D-B521-EA4D42F5FC0B}" type="presOf" srcId="{0B1F3374-D505-4131-91B0-0739CA3CC7D0}" destId="{67CB069C-EA2A-4CED-92D4-C92EDF733D04}" srcOrd="1" destOrd="0" presId="urn:microsoft.com/office/officeart/2005/8/layout/process1"/>
    <dgm:cxn modelId="{C1B21ED1-CFEC-4A7E-9E70-55299CC161AD}" type="presOf" srcId="{056B473D-3DDB-4E4B-8BAB-3D736F54F210}" destId="{74DDAEF7-2AE6-458E-920E-E20C19E3076A}" srcOrd="1"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E6192DA4-DB26-4A94-965C-2DFD7CA61C05}" type="presOf" srcId="{B25FCD40-6FF9-4807-9C72-472989E9456E}" destId="{5872A8D6-B0E9-4CBA-9BB7-C50411B78529}"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C2F13CA8-A9C6-464B-ADBC-9A2EA31F6FED}" type="presOf" srcId="{3F66E1DE-6BB0-481D-81D6-EC7C46DC85D7}" destId="{37771EB0-DD85-4C4D-AC90-D577A5F3AC08}" srcOrd="0" destOrd="0" presId="urn:microsoft.com/office/officeart/2005/8/layout/process1"/>
    <dgm:cxn modelId="{F78322CF-481B-4A9F-9674-29395BC131B2}" type="presOf" srcId="{056B473D-3DDB-4E4B-8BAB-3D736F54F210}" destId="{D355D938-3F51-474B-AAEF-9A1D6353F585}" srcOrd="0" destOrd="0" presId="urn:microsoft.com/office/officeart/2005/8/layout/process1"/>
    <dgm:cxn modelId="{CE4F06F6-E31C-4AE8-855B-996283E8EE0F}" type="presOf" srcId="{B0661D80-B59F-48CA-942F-BAA5989670FC}" destId="{E40A0261-3D9B-410C-A0B6-081F2274C2F5}" srcOrd="0" destOrd="0" presId="urn:microsoft.com/office/officeart/2005/8/layout/process1"/>
    <dgm:cxn modelId="{2D88E680-51CC-4928-8B0A-26955475A300}" type="presOf" srcId="{B0661D80-B59F-48CA-942F-BAA5989670FC}" destId="{94A00A15-FA2F-4F79-91F5-087EC14429DA}" srcOrd="1" destOrd="0" presId="urn:microsoft.com/office/officeart/2005/8/layout/process1"/>
    <dgm:cxn modelId="{133000F2-D51E-4696-A3FE-DD15CD0B3916}" type="presOf" srcId="{B25FCD40-6FF9-4807-9C72-472989E9456E}" destId="{74334886-8D89-424F-96A7-11DD8020E08C}" srcOrd="1" destOrd="0" presId="urn:microsoft.com/office/officeart/2005/8/layout/process1"/>
    <dgm:cxn modelId="{A24FC7C7-3342-43B1-948F-7F9B4B3E10AD}" type="presOf" srcId="{37A3516E-D913-44F7-9461-776FB6B35D80}" destId="{C89C3D02-A3D7-4C80-B069-84A5653E2F17}" srcOrd="0"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995557B8-06FC-4CB2-8CF0-F58124A743B4}" type="presOf" srcId="{E9A08393-6376-4275-BBF5-0F3C0FE405E5}" destId="{673F4A17-5BCE-4500-81FD-2F39B29D5672}" srcOrd="0" destOrd="0" presId="urn:microsoft.com/office/officeart/2005/8/layout/process1"/>
    <dgm:cxn modelId="{F36987BE-1EA4-4154-9AFD-E3B7B8E21285}" type="presOf" srcId="{15ED132D-B254-4F7C-A474-6CDE0C0139D3}" destId="{531FADF7-C750-4477-A36E-A42A8521CC06}" srcOrd="0"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514158A8-56DA-4FF9-B39F-824C123EB142}" srcId="{3F66E1DE-6BB0-481D-81D6-EC7C46DC85D7}" destId="{E9A08393-6376-4275-BBF5-0F3C0FE405E5}" srcOrd="4" destOrd="0" parTransId="{BBE1ECFD-6884-4F17-8A89-2718E5C29206}" sibTransId="{8E505016-87A0-4A9E-AD51-7B88BCE03FF9}"/>
    <dgm:cxn modelId="{FAA43EFF-3857-4639-B696-B6740ED4500C}" type="presOf" srcId="{0B1F3374-D505-4131-91B0-0739CA3CC7D0}" destId="{4A452E67-0B2A-4404-986C-361A203DC2B9}" srcOrd="0" destOrd="0" presId="urn:microsoft.com/office/officeart/2005/8/layout/process1"/>
    <dgm:cxn modelId="{49AD3E33-C2DC-48E2-98D7-114F6FC873E6}" type="presOf" srcId="{48B41C24-0C38-4F53-8C07-538A5F705101}" destId="{F9154D2F-DC09-46DB-9988-B2A1FE8C65BC}" srcOrd="0" destOrd="0" presId="urn:microsoft.com/office/officeart/2005/8/layout/process1"/>
    <dgm:cxn modelId="{04BBA54F-2094-4FB6-BB1D-0F5B492A541D}" type="presOf" srcId="{91C50D44-BE0A-4669-A908-09E0200F7187}" destId="{651483FF-6995-4D44-AC82-4AA2C1C3EF94}" srcOrd="0" destOrd="0" presId="urn:microsoft.com/office/officeart/2005/8/layout/process1"/>
    <dgm:cxn modelId="{00BFA7C9-C9B4-4C4E-8594-8FB546A03519}" type="presParOf" srcId="{37771EB0-DD85-4C4D-AC90-D577A5F3AC08}" destId="{C89C3D02-A3D7-4C80-B069-84A5653E2F17}" srcOrd="0" destOrd="0" presId="urn:microsoft.com/office/officeart/2005/8/layout/process1"/>
    <dgm:cxn modelId="{E3E8C14F-C084-4983-BCF3-27ABF7F41B08}" type="presParOf" srcId="{37771EB0-DD85-4C4D-AC90-D577A5F3AC08}" destId="{E40A0261-3D9B-410C-A0B6-081F2274C2F5}" srcOrd="1" destOrd="0" presId="urn:microsoft.com/office/officeart/2005/8/layout/process1"/>
    <dgm:cxn modelId="{74BF0ECD-E5C8-4D3E-9E43-3C79C8E86C14}" type="presParOf" srcId="{E40A0261-3D9B-410C-A0B6-081F2274C2F5}" destId="{94A00A15-FA2F-4F79-91F5-087EC14429DA}" srcOrd="0" destOrd="0" presId="urn:microsoft.com/office/officeart/2005/8/layout/process1"/>
    <dgm:cxn modelId="{770D32D6-15B3-457E-A756-72A7F979F845}" type="presParOf" srcId="{37771EB0-DD85-4C4D-AC90-D577A5F3AC08}" destId="{F9154D2F-DC09-46DB-9988-B2A1FE8C65BC}" srcOrd="2" destOrd="0" presId="urn:microsoft.com/office/officeart/2005/8/layout/process1"/>
    <dgm:cxn modelId="{91488DBE-4561-468D-89A5-F6519EAADC04}" type="presParOf" srcId="{37771EB0-DD85-4C4D-AC90-D577A5F3AC08}" destId="{5872A8D6-B0E9-4CBA-9BB7-C50411B78529}" srcOrd="3" destOrd="0" presId="urn:microsoft.com/office/officeart/2005/8/layout/process1"/>
    <dgm:cxn modelId="{2CE7F653-B5D8-41EC-8A71-5F7B108AD324}" type="presParOf" srcId="{5872A8D6-B0E9-4CBA-9BB7-C50411B78529}" destId="{74334886-8D89-424F-96A7-11DD8020E08C}" srcOrd="0" destOrd="0" presId="urn:microsoft.com/office/officeart/2005/8/layout/process1"/>
    <dgm:cxn modelId="{7FD6FCE6-69D5-4171-9D02-4A8C7E399FE7}" type="presParOf" srcId="{37771EB0-DD85-4C4D-AC90-D577A5F3AC08}" destId="{651483FF-6995-4D44-AC82-4AA2C1C3EF94}" srcOrd="4" destOrd="0" presId="urn:microsoft.com/office/officeart/2005/8/layout/process1"/>
    <dgm:cxn modelId="{6B8BAFA4-61A6-41EF-B9AC-E5B25891A62F}" type="presParOf" srcId="{37771EB0-DD85-4C4D-AC90-D577A5F3AC08}" destId="{4A452E67-0B2A-4404-986C-361A203DC2B9}" srcOrd="5" destOrd="0" presId="urn:microsoft.com/office/officeart/2005/8/layout/process1"/>
    <dgm:cxn modelId="{9737302D-0915-40BD-85E5-2B97612F9916}" type="presParOf" srcId="{4A452E67-0B2A-4404-986C-361A203DC2B9}" destId="{67CB069C-EA2A-4CED-92D4-C92EDF733D04}" srcOrd="0" destOrd="0" presId="urn:microsoft.com/office/officeart/2005/8/layout/process1"/>
    <dgm:cxn modelId="{BEBFF634-E247-4113-A5D6-2E1AFEEEFDFB}" type="presParOf" srcId="{37771EB0-DD85-4C4D-AC90-D577A5F3AC08}" destId="{531FADF7-C750-4477-A36E-A42A8521CC06}" srcOrd="6" destOrd="0" presId="urn:microsoft.com/office/officeart/2005/8/layout/process1"/>
    <dgm:cxn modelId="{592F4375-611A-4C01-9D5B-B32BEA200733}" type="presParOf" srcId="{37771EB0-DD85-4C4D-AC90-D577A5F3AC08}" destId="{D355D938-3F51-474B-AAEF-9A1D6353F585}" srcOrd="7" destOrd="0" presId="urn:microsoft.com/office/officeart/2005/8/layout/process1"/>
    <dgm:cxn modelId="{7823AB8B-0D92-40D2-8D30-9E8ACBAE7DC6}" type="presParOf" srcId="{D355D938-3F51-474B-AAEF-9A1D6353F585}" destId="{74DDAEF7-2AE6-458E-920E-E20C19E3076A}" srcOrd="0" destOrd="0" presId="urn:microsoft.com/office/officeart/2005/8/layout/process1"/>
    <dgm:cxn modelId="{D697E9C3-CABF-492D-B001-E0E231299B54}"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2_1" csCatId="accent2" phldr="1"/>
      <dgm:spPr/>
    </dgm:pt>
    <dgm:pt modelId="{37A3516E-D913-44F7-9461-776FB6B35D80}">
      <dgm:prSet phldrT="[Text]"/>
      <dgm:spPr/>
      <dgm:t>
        <a:bodyPr/>
        <a:lstStyle/>
        <a:p>
          <a:r>
            <a:rPr lang="en-US" dirty="0" smtClean="0">
              <a:solidFill>
                <a:schemeClr val="tx1"/>
              </a:solidFill>
            </a:rPr>
            <a:t>Displacement of local community</a:t>
          </a:r>
        </a:p>
        <a:p>
          <a:r>
            <a:rPr lang="en-US" dirty="0" smtClean="0">
              <a:solidFill>
                <a:schemeClr val="tx1"/>
              </a:solidFill>
            </a:rPr>
            <a:t>Health and safety of local community</a:t>
          </a:r>
        </a:p>
        <a:p>
          <a:r>
            <a:rPr lang="en-US" dirty="0" smtClean="0">
              <a:solidFill>
                <a:schemeClr val="tx1"/>
              </a:solidFill>
            </a:rPr>
            <a:t>Conflict minerals (where profit from mining funds armed conflict)</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solidFill>
                <a:schemeClr val="tx1"/>
              </a:solidFill>
            </a:rPr>
            <a:t>Worker safety </a:t>
          </a:r>
        </a:p>
        <a:p>
          <a:r>
            <a:rPr lang="en-US" dirty="0" smtClean="0">
              <a:solidFill>
                <a:schemeClr val="tx1"/>
              </a:solidFill>
            </a:rPr>
            <a:t>Labor rights (Fair wages, equal pay between men and women, fair hours, no child labor, no forced labor)</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solidFill>
                <a:schemeClr val="tx1"/>
              </a:solidFill>
            </a:rPr>
            <a:t>Health and safety of surrounding communities (especially along pipelines, highways, or major train lines)</a:t>
          </a:r>
          <a:endParaRPr lang="en-US" dirty="0" smtClean="0"/>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smtClean="0"/>
            <a:t>Health, safety, and privacy of the consumer</a:t>
          </a:r>
          <a:endParaRPr lang="en-US" dirty="0" smtClean="0"/>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solidFill>
                <a:schemeClr val="tx1"/>
              </a:solidFill>
            </a:rPr>
            <a:t>Health of the local community</a:t>
          </a:r>
          <a:endParaRPr lang="en-US" dirty="0" smtClean="0"/>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D2344AF6-9BD2-47FD-BAAD-2D34C70311F2}" type="presOf" srcId="{056B473D-3DDB-4E4B-8BAB-3D736F54F210}" destId="{D355D938-3F51-474B-AAEF-9A1D6353F585}" srcOrd="0" destOrd="0" presId="urn:microsoft.com/office/officeart/2005/8/layout/process1"/>
    <dgm:cxn modelId="{86088E6E-E53C-4376-AD37-34FF4965C6CD}" type="presOf" srcId="{056B473D-3DDB-4E4B-8BAB-3D736F54F210}" destId="{74DDAEF7-2AE6-458E-920E-E20C19E3076A}" srcOrd="1"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F8CB3FD1-828B-4DB1-BC6A-A9C06FAC1B9F}" type="presOf" srcId="{E9A08393-6376-4275-BBF5-0F3C0FE405E5}" destId="{673F4A17-5BCE-4500-81FD-2F39B29D5672}"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1B437CB4-28F7-4817-8F95-879F1AFD05A0}" type="presOf" srcId="{15ED132D-B254-4F7C-A474-6CDE0C0139D3}" destId="{531FADF7-C750-4477-A36E-A42A8521CC06}" srcOrd="0" destOrd="0" presId="urn:microsoft.com/office/officeart/2005/8/layout/process1"/>
    <dgm:cxn modelId="{68136924-680B-46FB-8F73-69F7D9FA047A}" type="presOf" srcId="{B0661D80-B59F-48CA-942F-BAA5989670FC}" destId="{94A00A15-FA2F-4F79-91F5-087EC14429DA}" srcOrd="1" destOrd="0" presId="urn:microsoft.com/office/officeart/2005/8/layout/process1"/>
    <dgm:cxn modelId="{309EC206-8ED0-4AA1-B26B-E836D43D2E95}" type="presOf" srcId="{B25FCD40-6FF9-4807-9C72-472989E9456E}" destId="{74334886-8D89-424F-96A7-11DD8020E08C}" srcOrd="1"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FF28D610-648A-4F84-9C14-083A4027A1B3}" type="presOf" srcId="{37A3516E-D913-44F7-9461-776FB6B35D80}" destId="{C89C3D02-A3D7-4C80-B069-84A5653E2F17}" srcOrd="0" destOrd="0" presId="urn:microsoft.com/office/officeart/2005/8/layout/process1"/>
    <dgm:cxn modelId="{5CD261F4-F1AF-4614-B905-EE6B394B2B45}" type="presOf" srcId="{0B1F3374-D505-4131-91B0-0739CA3CC7D0}" destId="{67CB069C-EA2A-4CED-92D4-C92EDF733D04}" srcOrd="1" destOrd="0" presId="urn:microsoft.com/office/officeart/2005/8/layout/process1"/>
    <dgm:cxn modelId="{DEE28FDA-950E-4719-8258-DDDE9D09B501}" type="presOf" srcId="{91C50D44-BE0A-4669-A908-09E0200F7187}" destId="{651483FF-6995-4D44-AC82-4AA2C1C3EF94}" srcOrd="0" destOrd="0" presId="urn:microsoft.com/office/officeart/2005/8/layout/process1"/>
    <dgm:cxn modelId="{8608171F-0F93-46F5-9CD6-B372FF00C8C8}" type="presOf" srcId="{3F66E1DE-6BB0-481D-81D6-EC7C46DC85D7}" destId="{37771EB0-DD85-4C4D-AC90-D577A5F3AC08}" srcOrd="0" destOrd="0" presId="urn:microsoft.com/office/officeart/2005/8/layout/process1"/>
    <dgm:cxn modelId="{355C88AF-5F71-4FAF-9DD4-ED375ABF4092}" type="presOf" srcId="{B0661D80-B59F-48CA-942F-BAA5989670FC}" destId="{E40A0261-3D9B-410C-A0B6-081F2274C2F5}" srcOrd="0" destOrd="0" presId="urn:microsoft.com/office/officeart/2005/8/layout/process1"/>
    <dgm:cxn modelId="{4A24BC8D-42FB-4B46-8E9B-F76559BF77A8}" type="presOf" srcId="{B25FCD40-6FF9-4807-9C72-472989E9456E}" destId="{5872A8D6-B0E9-4CBA-9BB7-C50411B78529}" srcOrd="0"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8213F7D1-C0BF-4D52-80F4-9E08CC91A376}" type="presOf" srcId="{0B1F3374-D505-4131-91B0-0739CA3CC7D0}" destId="{4A452E67-0B2A-4404-986C-361A203DC2B9}" srcOrd="0" destOrd="0" presId="urn:microsoft.com/office/officeart/2005/8/layout/process1"/>
    <dgm:cxn modelId="{C3C3C08F-DDD4-48B3-8A32-0115626C3A38}" type="presOf" srcId="{48B41C24-0C38-4F53-8C07-538A5F705101}" destId="{F9154D2F-DC09-46DB-9988-B2A1FE8C65BC}" srcOrd="0"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54D3349C-64DE-4D8E-AF7C-5230C35E7FE3}" type="presParOf" srcId="{37771EB0-DD85-4C4D-AC90-D577A5F3AC08}" destId="{C89C3D02-A3D7-4C80-B069-84A5653E2F17}" srcOrd="0" destOrd="0" presId="urn:microsoft.com/office/officeart/2005/8/layout/process1"/>
    <dgm:cxn modelId="{11D03013-ACFF-4A4E-A2BE-A73C4AC0E6AA}" type="presParOf" srcId="{37771EB0-DD85-4C4D-AC90-D577A5F3AC08}" destId="{E40A0261-3D9B-410C-A0B6-081F2274C2F5}" srcOrd="1" destOrd="0" presId="urn:microsoft.com/office/officeart/2005/8/layout/process1"/>
    <dgm:cxn modelId="{4078A3B2-E3B1-4E09-8E08-4E6D71C128B1}" type="presParOf" srcId="{E40A0261-3D9B-410C-A0B6-081F2274C2F5}" destId="{94A00A15-FA2F-4F79-91F5-087EC14429DA}" srcOrd="0" destOrd="0" presId="urn:microsoft.com/office/officeart/2005/8/layout/process1"/>
    <dgm:cxn modelId="{F19C7E07-7930-4D1A-BF04-F3AC9874D5D3}" type="presParOf" srcId="{37771EB0-DD85-4C4D-AC90-D577A5F3AC08}" destId="{F9154D2F-DC09-46DB-9988-B2A1FE8C65BC}" srcOrd="2" destOrd="0" presId="urn:microsoft.com/office/officeart/2005/8/layout/process1"/>
    <dgm:cxn modelId="{AD2F5F13-0716-4181-BF24-DCFD1595971C}" type="presParOf" srcId="{37771EB0-DD85-4C4D-AC90-D577A5F3AC08}" destId="{5872A8D6-B0E9-4CBA-9BB7-C50411B78529}" srcOrd="3" destOrd="0" presId="urn:microsoft.com/office/officeart/2005/8/layout/process1"/>
    <dgm:cxn modelId="{CEEB108E-BA25-44CC-A133-16CA6AA14B57}" type="presParOf" srcId="{5872A8D6-B0E9-4CBA-9BB7-C50411B78529}" destId="{74334886-8D89-424F-96A7-11DD8020E08C}" srcOrd="0" destOrd="0" presId="urn:microsoft.com/office/officeart/2005/8/layout/process1"/>
    <dgm:cxn modelId="{119793F8-71C4-4C1A-999F-B55C1D81855B}" type="presParOf" srcId="{37771EB0-DD85-4C4D-AC90-D577A5F3AC08}" destId="{651483FF-6995-4D44-AC82-4AA2C1C3EF94}" srcOrd="4" destOrd="0" presId="urn:microsoft.com/office/officeart/2005/8/layout/process1"/>
    <dgm:cxn modelId="{78797933-0919-4687-9EE2-181157B68A96}" type="presParOf" srcId="{37771EB0-DD85-4C4D-AC90-D577A5F3AC08}" destId="{4A452E67-0B2A-4404-986C-361A203DC2B9}" srcOrd="5" destOrd="0" presId="urn:microsoft.com/office/officeart/2005/8/layout/process1"/>
    <dgm:cxn modelId="{30C9C3CC-7AA2-44F0-B151-FA81289636A1}" type="presParOf" srcId="{4A452E67-0B2A-4404-986C-361A203DC2B9}" destId="{67CB069C-EA2A-4CED-92D4-C92EDF733D04}" srcOrd="0" destOrd="0" presId="urn:microsoft.com/office/officeart/2005/8/layout/process1"/>
    <dgm:cxn modelId="{324A4DC4-239C-4BD2-B2AC-30285A5BD1AA}" type="presParOf" srcId="{37771EB0-DD85-4C4D-AC90-D577A5F3AC08}" destId="{531FADF7-C750-4477-A36E-A42A8521CC06}" srcOrd="6" destOrd="0" presId="urn:microsoft.com/office/officeart/2005/8/layout/process1"/>
    <dgm:cxn modelId="{2568A9E3-FF07-40F6-A18A-A2DEA606B6FB}" type="presParOf" srcId="{37771EB0-DD85-4C4D-AC90-D577A5F3AC08}" destId="{D355D938-3F51-474B-AAEF-9A1D6353F585}" srcOrd="7" destOrd="0" presId="urn:microsoft.com/office/officeart/2005/8/layout/process1"/>
    <dgm:cxn modelId="{D7616967-629D-4EA1-83F8-25CAB7B773B0}" type="presParOf" srcId="{D355D938-3F51-474B-AAEF-9A1D6353F585}" destId="{74DDAEF7-2AE6-458E-920E-E20C19E3076A}" srcOrd="0" destOrd="0" presId="urn:microsoft.com/office/officeart/2005/8/layout/process1"/>
    <dgm:cxn modelId="{580BBCF8-1855-40B7-8977-F444BCC75783}"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A44F99D-4FFB-4C01-86D5-16278949D02F}"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AC7FFD72-081A-485E-B8E0-641C984F1B67}">
      <dgm:prSet phldrT="[Text]"/>
      <dgm:spPr/>
      <dgm:t>
        <a:bodyPr/>
        <a:lstStyle/>
        <a:p>
          <a:r>
            <a:rPr lang="en-US" b="1" dirty="0" smtClean="0"/>
            <a:t>Goal and scope definition</a:t>
          </a:r>
          <a:endParaRPr lang="en-US" dirty="0"/>
        </a:p>
      </dgm:t>
    </dgm:pt>
    <dgm:pt modelId="{8797D6B2-515B-47E2-810D-82AA787E8EC3}" type="parTrans" cxnId="{C77F1096-4E71-48A6-8D54-A7D2A1147EB4}">
      <dgm:prSet/>
      <dgm:spPr/>
      <dgm:t>
        <a:bodyPr/>
        <a:lstStyle/>
        <a:p>
          <a:endParaRPr lang="en-US"/>
        </a:p>
      </dgm:t>
    </dgm:pt>
    <dgm:pt modelId="{40B89433-1290-4CCD-9C95-2F3869543457}" type="sibTrans" cxnId="{C77F1096-4E71-48A6-8D54-A7D2A1147EB4}">
      <dgm:prSet/>
      <dgm:spPr/>
      <dgm:t>
        <a:bodyPr/>
        <a:lstStyle/>
        <a:p>
          <a:endParaRPr lang="en-US"/>
        </a:p>
      </dgm:t>
    </dgm:pt>
    <dgm:pt modelId="{2DD64C6C-1A77-4CC7-962A-15A064FD1AC6}">
      <dgm:prSet phldrT="[Text]"/>
      <dgm:spPr/>
      <dgm:t>
        <a:bodyPr/>
        <a:lstStyle/>
        <a:p>
          <a:r>
            <a:rPr lang="en-US" i="1" dirty="0" smtClean="0"/>
            <a:t>What is the purpose of the LCA? </a:t>
          </a:r>
          <a:endParaRPr lang="en-US" dirty="0"/>
        </a:p>
      </dgm:t>
    </dgm:pt>
    <dgm:pt modelId="{D3435A75-9C55-4351-8064-14795819BEFC}" type="parTrans" cxnId="{869DD565-3A75-48BA-99C5-FD2006440F99}">
      <dgm:prSet/>
      <dgm:spPr/>
      <dgm:t>
        <a:bodyPr/>
        <a:lstStyle/>
        <a:p>
          <a:endParaRPr lang="en-US"/>
        </a:p>
      </dgm:t>
    </dgm:pt>
    <dgm:pt modelId="{801C8BAB-BC76-4027-B84B-F581F43354E1}" type="sibTrans" cxnId="{869DD565-3A75-48BA-99C5-FD2006440F99}">
      <dgm:prSet/>
      <dgm:spPr/>
      <dgm:t>
        <a:bodyPr/>
        <a:lstStyle/>
        <a:p>
          <a:endParaRPr lang="en-US"/>
        </a:p>
      </dgm:t>
    </dgm:pt>
    <dgm:pt modelId="{F41291CE-C1DF-4761-890A-BC1BC3F8FDAC}">
      <dgm:prSet phldrT="[Text]"/>
      <dgm:spPr/>
      <dgm:t>
        <a:bodyPr/>
        <a:lstStyle/>
        <a:p>
          <a:r>
            <a:rPr lang="en-US" b="1" dirty="0" smtClean="0"/>
            <a:t>Inventory analysis </a:t>
          </a:r>
          <a:endParaRPr lang="en-US" dirty="0"/>
        </a:p>
      </dgm:t>
    </dgm:pt>
    <dgm:pt modelId="{BAFBF1C8-E94D-4244-A2F4-96D446D11702}" type="parTrans" cxnId="{297C3096-5C75-4CCB-A109-D352EFD18635}">
      <dgm:prSet/>
      <dgm:spPr/>
      <dgm:t>
        <a:bodyPr/>
        <a:lstStyle/>
        <a:p>
          <a:endParaRPr lang="en-US"/>
        </a:p>
      </dgm:t>
    </dgm:pt>
    <dgm:pt modelId="{62FC49AD-9D0C-4F1A-87D4-DDAAE245BFA6}" type="sibTrans" cxnId="{297C3096-5C75-4CCB-A109-D352EFD18635}">
      <dgm:prSet/>
      <dgm:spPr/>
      <dgm:t>
        <a:bodyPr/>
        <a:lstStyle/>
        <a:p>
          <a:endParaRPr lang="en-US"/>
        </a:p>
      </dgm:t>
    </dgm:pt>
    <dgm:pt modelId="{FD52F927-4262-4537-86A2-C1DCA60449B7}">
      <dgm:prSet phldrT="[Text]"/>
      <dgm:spPr/>
      <dgm:t>
        <a:bodyPr/>
        <a:lstStyle/>
        <a:p>
          <a:r>
            <a:rPr lang="en-US" dirty="0" smtClean="0"/>
            <a:t>Interpretation</a:t>
          </a:r>
          <a:endParaRPr lang="en-US" dirty="0"/>
        </a:p>
      </dgm:t>
    </dgm:pt>
    <dgm:pt modelId="{1F9A5555-B643-4E7B-9F1B-433DD946890E}" type="parTrans" cxnId="{B6B3855C-196A-4A10-86F0-5FA3D9EFA9AD}">
      <dgm:prSet/>
      <dgm:spPr/>
      <dgm:t>
        <a:bodyPr/>
        <a:lstStyle/>
        <a:p>
          <a:endParaRPr lang="en-US"/>
        </a:p>
      </dgm:t>
    </dgm:pt>
    <dgm:pt modelId="{4B9134BA-510C-4726-883C-0FC07219D219}" type="sibTrans" cxnId="{B6B3855C-196A-4A10-86F0-5FA3D9EFA9AD}">
      <dgm:prSet/>
      <dgm:spPr/>
      <dgm:t>
        <a:bodyPr/>
        <a:lstStyle/>
        <a:p>
          <a:endParaRPr lang="en-US"/>
        </a:p>
      </dgm:t>
    </dgm:pt>
    <dgm:pt modelId="{F3C4BCB3-2B1D-420E-830A-F0FAD7F54699}">
      <dgm:prSet phldrT="[Text]"/>
      <dgm:spPr/>
      <dgm:t>
        <a:bodyPr/>
        <a:lstStyle/>
        <a:p>
          <a:r>
            <a:rPr lang="en-US" b="1" dirty="0" smtClean="0"/>
            <a:t>Impact assessment</a:t>
          </a:r>
          <a:endParaRPr lang="en-US" dirty="0"/>
        </a:p>
      </dgm:t>
    </dgm:pt>
    <dgm:pt modelId="{C1365C5D-556B-455A-A7FF-BE4D6DF1E26C}" type="parTrans" cxnId="{9652CF8C-B3E8-46A6-9D90-8F4F3CFEE3CD}">
      <dgm:prSet/>
      <dgm:spPr/>
      <dgm:t>
        <a:bodyPr/>
        <a:lstStyle/>
        <a:p>
          <a:endParaRPr lang="en-US"/>
        </a:p>
      </dgm:t>
    </dgm:pt>
    <dgm:pt modelId="{16B5C9F7-0619-4A17-83BD-6A8A4E914881}" type="sibTrans" cxnId="{9652CF8C-B3E8-46A6-9D90-8F4F3CFEE3CD}">
      <dgm:prSet/>
      <dgm:spPr/>
      <dgm:t>
        <a:bodyPr/>
        <a:lstStyle/>
        <a:p>
          <a:endParaRPr lang="en-US"/>
        </a:p>
      </dgm:t>
    </dgm:pt>
    <dgm:pt modelId="{F509E570-511F-4698-A259-2A0DB3AAD8DD}">
      <dgm:prSet phldrT="[Text]"/>
      <dgm:spPr/>
      <dgm:t>
        <a:bodyPr/>
        <a:lstStyle/>
        <a:p>
          <a:r>
            <a:rPr lang="en-US" i="1" dirty="0" smtClean="0"/>
            <a:t>What are the boundaries?</a:t>
          </a:r>
          <a:endParaRPr lang="en-US" dirty="0"/>
        </a:p>
      </dgm:t>
    </dgm:pt>
    <dgm:pt modelId="{852D1762-10EB-497B-A5D8-3243291FEA31}" type="parTrans" cxnId="{03B1A02B-8292-4444-A2F9-4256CE2E065A}">
      <dgm:prSet/>
      <dgm:spPr/>
      <dgm:t>
        <a:bodyPr/>
        <a:lstStyle/>
        <a:p>
          <a:endParaRPr lang="en-US"/>
        </a:p>
      </dgm:t>
    </dgm:pt>
    <dgm:pt modelId="{5F9DAC5C-4468-4CE1-BEBF-C31ECB1167D5}" type="sibTrans" cxnId="{03B1A02B-8292-4444-A2F9-4256CE2E065A}">
      <dgm:prSet/>
      <dgm:spPr/>
      <dgm:t>
        <a:bodyPr/>
        <a:lstStyle/>
        <a:p>
          <a:endParaRPr lang="en-US"/>
        </a:p>
      </dgm:t>
    </dgm:pt>
    <dgm:pt modelId="{F8A049B4-A3FE-4D8E-B399-966B7B20F981}">
      <dgm:prSet phldrT="[Text]"/>
      <dgm:spPr/>
      <dgm:t>
        <a:bodyPr/>
        <a:lstStyle/>
        <a:p>
          <a:r>
            <a:rPr lang="en-US" i="1" dirty="0" smtClean="0"/>
            <a:t>What potential environmental impacts might the inputs and outputs have?</a:t>
          </a:r>
          <a:endParaRPr lang="en-US" dirty="0"/>
        </a:p>
      </dgm:t>
    </dgm:pt>
    <dgm:pt modelId="{E328266A-09A8-4828-886E-059626F2CCFF}" type="parTrans" cxnId="{0F0F0E8D-AF9F-4C33-A351-DC4BDA8DE211}">
      <dgm:prSet/>
      <dgm:spPr/>
      <dgm:t>
        <a:bodyPr/>
        <a:lstStyle/>
        <a:p>
          <a:endParaRPr lang="en-US"/>
        </a:p>
      </dgm:t>
    </dgm:pt>
    <dgm:pt modelId="{CAE827A1-0A59-440B-A807-77B6E7CDC6CD}" type="sibTrans" cxnId="{0F0F0E8D-AF9F-4C33-A351-DC4BDA8DE211}">
      <dgm:prSet/>
      <dgm:spPr/>
      <dgm:t>
        <a:bodyPr/>
        <a:lstStyle/>
        <a:p>
          <a:endParaRPr lang="en-US"/>
        </a:p>
      </dgm:t>
    </dgm:pt>
    <dgm:pt modelId="{291FD46A-9811-4CBA-B693-D036B06FC9DA}">
      <dgm:prSet phldrT="[Text]"/>
      <dgm:spPr/>
      <dgm:t>
        <a:bodyPr/>
        <a:lstStyle/>
        <a:p>
          <a:r>
            <a:rPr lang="en-US" i="1" dirty="0" smtClean="0"/>
            <a:t> What are the inputs and outputs for the product?</a:t>
          </a:r>
          <a:endParaRPr lang="en-US" dirty="0"/>
        </a:p>
      </dgm:t>
    </dgm:pt>
    <dgm:pt modelId="{23F74065-87D9-4239-8E62-9E32CBD033F7}" type="parTrans" cxnId="{9DB103CF-5B6C-4E67-82CA-50694B9D4F1F}">
      <dgm:prSet/>
      <dgm:spPr/>
      <dgm:t>
        <a:bodyPr/>
        <a:lstStyle/>
        <a:p>
          <a:endParaRPr lang="en-US"/>
        </a:p>
      </dgm:t>
    </dgm:pt>
    <dgm:pt modelId="{601AB638-DEC9-46A1-A0DF-2F4B7CCB4BF6}" type="sibTrans" cxnId="{9DB103CF-5B6C-4E67-82CA-50694B9D4F1F}">
      <dgm:prSet/>
      <dgm:spPr/>
      <dgm:t>
        <a:bodyPr/>
        <a:lstStyle/>
        <a:p>
          <a:endParaRPr lang="en-US"/>
        </a:p>
      </dgm:t>
    </dgm:pt>
    <dgm:pt modelId="{6858561E-C05D-4CF7-8A3B-AD35906288D7}">
      <dgm:prSet/>
      <dgm:spPr/>
      <dgm:t>
        <a:bodyPr/>
        <a:lstStyle/>
        <a:p>
          <a:r>
            <a:rPr lang="en-US" i="1" dirty="0" smtClean="0"/>
            <a:t>Based on the findings of steps 2 and 3, what should the company do about the impacts?</a:t>
          </a:r>
          <a:endParaRPr lang="en-US" dirty="0"/>
        </a:p>
      </dgm:t>
    </dgm:pt>
    <dgm:pt modelId="{A95F970F-52C1-4CAC-A8B2-48DF18A30A2F}" type="parTrans" cxnId="{FCE09781-FD33-42CC-8509-5260492C924B}">
      <dgm:prSet/>
      <dgm:spPr/>
      <dgm:t>
        <a:bodyPr/>
        <a:lstStyle/>
        <a:p>
          <a:endParaRPr lang="en-US"/>
        </a:p>
      </dgm:t>
    </dgm:pt>
    <dgm:pt modelId="{FC7326B4-15A5-4E84-A473-B6DBD6BBC4A2}" type="sibTrans" cxnId="{FCE09781-FD33-42CC-8509-5260492C924B}">
      <dgm:prSet/>
      <dgm:spPr/>
      <dgm:t>
        <a:bodyPr/>
        <a:lstStyle/>
        <a:p>
          <a:endParaRPr lang="en-US"/>
        </a:p>
      </dgm:t>
    </dgm:pt>
    <dgm:pt modelId="{E094D286-790A-4AC1-AE4E-595B41267188}" type="pres">
      <dgm:prSet presAssocID="{8A44F99D-4FFB-4C01-86D5-16278949D02F}" presName="linearFlow" presStyleCnt="0">
        <dgm:presLayoutVars>
          <dgm:dir/>
          <dgm:animLvl val="lvl"/>
          <dgm:resizeHandles val="exact"/>
        </dgm:presLayoutVars>
      </dgm:prSet>
      <dgm:spPr/>
      <dgm:t>
        <a:bodyPr/>
        <a:lstStyle/>
        <a:p>
          <a:endParaRPr lang="en-US"/>
        </a:p>
      </dgm:t>
    </dgm:pt>
    <dgm:pt modelId="{C6648B08-7E55-4B00-8D44-09AA96B955E9}" type="pres">
      <dgm:prSet presAssocID="{AC7FFD72-081A-485E-B8E0-641C984F1B67}" presName="composite" presStyleCnt="0"/>
      <dgm:spPr/>
    </dgm:pt>
    <dgm:pt modelId="{064671D9-6CAC-42B6-A49D-7ABB15D6123C}" type="pres">
      <dgm:prSet presAssocID="{AC7FFD72-081A-485E-B8E0-641C984F1B67}" presName="parTx" presStyleLbl="node1" presStyleIdx="0" presStyleCnt="4">
        <dgm:presLayoutVars>
          <dgm:chMax val="0"/>
          <dgm:chPref val="0"/>
          <dgm:bulletEnabled val="1"/>
        </dgm:presLayoutVars>
      </dgm:prSet>
      <dgm:spPr/>
      <dgm:t>
        <a:bodyPr/>
        <a:lstStyle/>
        <a:p>
          <a:endParaRPr lang="en-US"/>
        </a:p>
      </dgm:t>
    </dgm:pt>
    <dgm:pt modelId="{FDB00D04-64B1-4C64-BFE8-F1C74EB99674}" type="pres">
      <dgm:prSet presAssocID="{AC7FFD72-081A-485E-B8E0-641C984F1B67}" presName="parSh" presStyleLbl="node1" presStyleIdx="0" presStyleCnt="4"/>
      <dgm:spPr/>
      <dgm:t>
        <a:bodyPr/>
        <a:lstStyle/>
        <a:p>
          <a:endParaRPr lang="en-US"/>
        </a:p>
      </dgm:t>
    </dgm:pt>
    <dgm:pt modelId="{D3A6A9E6-9242-4384-8684-186D5F8FA6E4}" type="pres">
      <dgm:prSet presAssocID="{AC7FFD72-081A-485E-B8E0-641C984F1B67}" presName="desTx" presStyleLbl="fgAcc1" presStyleIdx="0" presStyleCnt="4">
        <dgm:presLayoutVars>
          <dgm:bulletEnabled val="1"/>
        </dgm:presLayoutVars>
      </dgm:prSet>
      <dgm:spPr/>
      <dgm:t>
        <a:bodyPr/>
        <a:lstStyle/>
        <a:p>
          <a:endParaRPr lang="en-US"/>
        </a:p>
      </dgm:t>
    </dgm:pt>
    <dgm:pt modelId="{097AB277-FF2E-4186-A723-BA6ABAF1341E}" type="pres">
      <dgm:prSet presAssocID="{40B89433-1290-4CCD-9C95-2F3869543457}" presName="sibTrans" presStyleLbl="sibTrans2D1" presStyleIdx="0" presStyleCnt="3"/>
      <dgm:spPr/>
      <dgm:t>
        <a:bodyPr/>
        <a:lstStyle/>
        <a:p>
          <a:endParaRPr lang="en-US"/>
        </a:p>
      </dgm:t>
    </dgm:pt>
    <dgm:pt modelId="{9D7629C2-A9B0-4968-B7A4-80766911A3BE}" type="pres">
      <dgm:prSet presAssocID="{40B89433-1290-4CCD-9C95-2F3869543457}" presName="connTx" presStyleLbl="sibTrans2D1" presStyleIdx="0" presStyleCnt="3"/>
      <dgm:spPr/>
      <dgm:t>
        <a:bodyPr/>
        <a:lstStyle/>
        <a:p>
          <a:endParaRPr lang="en-US"/>
        </a:p>
      </dgm:t>
    </dgm:pt>
    <dgm:pt modelId="{506FDBFC-1218-42DC-A42D-82376210FF5C}" type="pres">
      <dgm:prSet presAssocID="{F41291CE-C1DF-4761-890A-BC1BC3F8FDAC}" presName="composite" presStyleCnt="0"/>
      <dgm:spPr/>
    </dgm:pt>
    <dgm:pt modelId="{4832AA05-449C-4714-BA3F-1F0F04ECC0D5}" type="pres">
      <dgm:prSet presAssocID="{F41291CE-C1DF-4761-890A-BC1BC3F8FDAC}" presName="parTx" presStyleLbl="node1" presStyleIdx="0" presStyleCnt="4">
        <dgm:presLayoutVars>
          <dgm:chMax val="0"/>
          <dgm:chPref val="0"/>
          <dgm:bulletEnabled val="1"/>
        </dgm:presLayoutVars>
      </dgm:prSet>
      <dgm:spPr/>
      <dgm:t>
        <a:bodyPr/>
        <a:lstStyle/>
        <a:p>
          <a:endParaRPr lang="en-US"/>
        </a:p>
      </dgm:t>
    </dgm:pt>
    <dgm:pt modelId="{0C1F727D-09A7-40E6-AF79-74317E77D47D}" type="pres">
      <dgm:prSet presAssocID="{F41291CE-C1DF-4761-890A-BC1BC3F8FDAC}" presName="parSh" presStyleLbl="node1" presStyleIdx="1" presStyleCnt="4"/>
      <dgm:spPr/>
      <dgm:t>
        <a:bodyPr/>
        <a:lstStyle/>
        <a:p>
          <a:endParaRPr lang="en-US"/>
        </a:p>
      </dgm:t>
    </dgm:pt>
    <dgm:pt modelId="{A1169689-FCAC-4404-895C-F703B5B90E84}" type="pres">
      <dgm:prSet presAssocID="{F41291CE-C1DF-4761-890A-BC1BC3F8FDAC}" presName="desTx" presStyleLbl="fgAcc1" presStyleIdx="1" presStyleCnt="4">
        <dgm:presLayoutVars>
          <dgm:bulletEnabled val="1"/>
        </dgm:presLayoutVars>
      </dgm:prSet>
      <dgm:spPr/>
      <dgm:t>
        <a:bodyPr/>
        <a:lstStyle/>
        <a:p>
          <a:endParaRPr lang="en-US"/>
        </a:p>
      </dgm:t>
    </dgm:pt>
    <dgm:pt modelId="{0B4E6BB1-1BBD-49EB-801C-668513ECB8CE}" type="pres">
      <dgm:prSet presAssocID="{62FC49AD-9D0C-4F1A-87D4-DDAAE245BFA6}" presName="sibTrans" presStyleLbl="sibTrans2D1" presStyleIdx="1" presStyleCnt="3"/>
      <dgm:spPr/>
      <dgm:t>
        <a:bodyPr/>
        <a:lstStyle/>
        <a:p>
          <a:endParaRPr lang="en-US"/>
        </a:p>
      </dgm:t>
    </dgm:pt>
    <dgm:pt modelId="{E73CEBA0-AAC7-4D49-BEDA-3B6853E8B46F}" type="pres">
      <dgm:prSet presAssocID="{62FC49AD-9D0C-4F1A-87D4-DDAAE245BFA6}" presName="connTx" presStyleLbl="sibTrans2D1" presStyleIdx="1" presStyleCnt="3"/>
      <dgm:spPr/>
      <dgm:t>
        <a:bodyPr/>
        <a:lstStyle/>
        <a:p>
          <a:endParaRPr lang="en-US"/>
        </a:p>
      </dgm:t>
    </dgm:pt>
    <dgm:pt modelId="{E5517937-25BC-4D8E-8436-0B73A29C66B3}" type="pres">
      <dgm:prSet presAssocID="{F3C4BCB3-2B1D-420E-830A-F0FAD7F54699}" presName="composite" presStyleCnt="0"/>
      <dgm:spPr/>
    </dgm:pt>
    <dgm:pt modelId="{E3AA5096-F458-4C22-A2E5-FD408AF27C4B}" type="pres">
      <dgm:prSet presAssocID="{F3C4BCB3-2B1D-420E-830A-F0FAD7F54699}" presName="parTx" presStyleLbl="node1" presStyleIdx="1" presStyleCnt="4">
        <dgm:presLayoutVars>
          <dgm:chMax val="0"/>
          <dgm:chPref val="0"/>
          <dgm:bulletEnabled val="1"/>
        </dgm:presLayoutVars>
      </dgm:prSet>
      <dgm:spPr/>
      <dgm:t>
        <a:bodyPr/>
        <a:lstStyle/>
        <a:p>
          <a:endParaRPr lang="en-US"/>
        </a:p>
      </dgm:t>
    </dgm:pt>
    <dgm:pt modelId="{13FE4C5B-628E-4DD3-99F3-FCC964465A71}" type="pres">
      <dgm:prSet presAssocID="{F3C4BCB3-2B1D-420E-830A-F0FAD7F54699}" presName="parSh" presStyleLbl="node1" presStyleIdx="2" presStyleCnt="4"/>
      <dgm:spPr/>
      <dgm:t>
        <a:bodyPr/>
        <a:lstStyle/>
        <a:p>
          <a:endParaRPr lang="en-US"/>
        </a:p>
      </dgm:t>
    </dgm:pt>
    <dgm:pt modelId="{DED7D2EE-3D20-4865-9161-49ECDFBC5983}" type="pres">
      <dgm:prSet presAssocID="{F3C4BCB3-2B1D-420E-830A-F0FAD7F54699}" presName="desTx" presStyleLbl="fgAcc1" presStyleIdx="2" presStyleCnt="4">
        <dgm:presLayoutVars>
          <dgm:bulletEnabled val="1"/>
        </dgm:presLayoutVars>
      </dgm:prSet>
      <dgm:spPr/>
      <dgm:t>
        <a:bodyPr/>
        <a:lstStyle/>
        <a:p>
          <a:endParaRPr lang="en-US"/>
        </a:p>
      </dgm:t>
    </dgm:pt>
    <dgm:pt modelId="{F3CD16DB-1EA1-4F84-9164-FC709F2A8820}" type="pres">
      <dgm:prSet presAssocID="{16B5C9F7-0619-4A17-83BD-6A8A4E914881}" presName="sibTrans" presStyleLbl="sibTrans2D1" presStyleIdx="2" presStyleCnt="3"/>
      <dgm:spPr/>
      <dgm:t>
        <a:bodyPr/>
        <a:lstStyle/>
        <a:p>
          <a:endParaRPr lang="en-US"/>
        </a:p>
      </dgm:t>
    </dgm:pt>
    <dgm:pt modelId="{29780F70-08AD-41AE-81EF-F1613D41978D}" type="pres">
      <dgm:prSet presAssocID="{16B5C9F7-0619-4A17-83BD-6A8A4E914881}" presName="connTx" presStyleLbl="sibTrans2D1" presStyleIdx="2" presStyleCnt="3"/>
      <dgm:spPr/>
      <dgm:t>
        <a:bodyPr/>
        <a:lstStyle/>
        <a:p>
          <a:endParaRPr lang="en-US"/>
        </a:p>
      </dgm:t>
    </dgm:pt>
    <dgm:pt modelId="{53624DED-C9E4-40CD-91FA-466DB2C803D9}" type="pres">
      <dgm:prSet presAssocID="{FD52F927-4262-4537-86A2-C1DCA60449B7}" presName="composite" presStyleCnt="0"/>
      <dgm:spPr/>
    </dgm:pt>
    <dgm:pt modelId="{E604EBF4-6065-49D4-8FC1-EA93CD3F5989}" type="pres">
      <dgm:prSet presAssocID="{FD52F927-4262-4537-86A2-C1DCA60449B7}" presName="parTx" presStyleLbl="node1" presStyleIdx="2" presStyleCnt="4">
        <dgm:presLayoutVars>
          <dgm:chMax val="0"/>
          <dgm:chPref val="0"/>
          <dgm:bulletEnabled val="1"/>
        </dgm:presLayoutVars>
      </dgm:prSet>
      <dgm:spPr/>
      <dgm:t>
        <a:bodyPr/>
        <a:lstStyle/>
        <a:p>
          <a:endParaRPr lang="en-US"/>
        </a:p>
      </dgm:t>
    </dgm:pt>
    <dgm:pt modelId="{00A7D1A3-52A4-44B7-9D0E-DA402F948553}" type="pres">
      <dgm:prSet presAssocID="{FD52F927-4262-4537-86A2-C1DCA60449B7}" presName="parSh" presStyleLbl="node1" presStyleIdx="3" presStyleCnt="4"/>
      <dgm:spPr/>
      <dgm:t>
        <a:bodyPr/>
        <a:lstStyle/>
        <a:p>
          <a:endParaRPr lang="en-US"/>
        </a:p>
      </dgm:t>
    </dgm:pt>
    <dgm:pt modelId="{A95D5009-B6E7-41D1-8A6F-ABC8306F1925}" type="pres">
      <dgm:prSet presAssocID="{FD52F927-4262-4537-86A2-C1DCA60449B7}" presName="desTx" presStyleLbl="fgAcc1" presStyleIdx="3" presStyleCnt="4">
        <dgm:presLayoutVars>
          <dgm:bulletEnabled val="1"/>
        </dgm:presLayoutVars>
      </dgm:prSet>
      <dgm:spPr/>
      <dgm:t>
        <a:bodyPr/>
        <a:lstStyle/>
        <a:p>
          <a:endParaRPr lang="en-US"/>
        </a:p>
      </dgm:t>
    </dgm:pt>
  </dgm:ptLst>
  <dgm:cxnLst>
    <dgm:cxn modelId="{28F2E1CA-921F-46E0-9307-FAB3A7045435}" type="presOf" srcId="{AC7FFD72-081A-485E-B8E0-641C984F1B67}" destId="{FDB00D04-64B1-4C64-BFE8-F1C74EB99674}" srcOrd="1" destOrd="0" presId="urn:microsoft.com/office/officeart/2005/8/layout/process3"/>
    <dgm:cxn modelId="{B6B3855C-196A-4A10-86F0-5FA3D9EFA9AD}" srcId="{8A44F99D-4FFB-4C01-86D5-16278949D02F}" destId="{FD52F927-4262-4537-86A2-C1DCA60449B7}" srcOrd="3" destOrd="0" parTransId="{1F9A5555-B643-4E7B-9F1B-433DD946890E}" sibTransId="{4B9134BA-510C-4726-883C-0FC07219D219}"/>
    <dgm:cxn modelId="{F644E5B8-E355-49BA-92DA-4FFC04BD8F17}" type="presOf" srcId="{F3C4BCB3-2B1D-420E-830A-F0FAD7F54699}" destId="{E3AA5096-F458-4C22-A2E5-FD408AF27C4B}" srcOrd="0" destOrd="0" presId="urn:microsoft.com/office/officeart/2005/8/layout/process3"/>
    <dgm:cxn modelId="{011D4BC3-1D80-4D8B-983A-B9F86E61BA51}" type="presOf" srcId="{16B5C9F7-0619-4A17-83BD-6A8A4E914881}" destId="{F3CD16DB-1EA1-4F84-9164-FC709F2A8820}" srcOrd="0" destOrd="0" presId="urn:microsoft.com/office/officeart/2005/8/layout/process3"/>
    <dgm:cxn modelId="{A17BDC15-FCAD-4543-90FE-C3346B568D15}" type="presOf" srcId="{2DD64C6C-1A77-4CC7-962A-15A064FD1AC6}" destId="{D3A6A9E6-9242-4384-8684-186D5F8FA6E4}" srcOrd="0" destOrd="0" presId="urn:microsoft.com/office/officeart/2005/8/layout/process3"/>
    <dgm:cxn modelId="{C2C40C14-9A11-44EE-8A30-CC9144E764FF}" type="presOf" srcId="{F3C4BCB3-2B1D-420E-830A-F0FAD7F54699}" destId="{13FE4C5B-628E-4DD3-99F3-FCC964465A71}" srcOrd="1" destOrd="0" presId="urn:microsoft.com/office/officeart/2005/8/layout/process3"/>
    <dgm:cxn modelId="{9652CF8C-B3E8-46A6-9D90-8F4F3CFEE3CD}" srcId="{8A44F99D-4FFB-4C01-86D5-16278949D02F}" destId="{F3C4BCB3-2B1D-420E-830A-F0FAD7F54699}" srcOrd="2" destOrd="0" parTransId="{C1365C5D-556B-455A-A7FF-BE4D6DF1E26C}" sibTransId="{16B5C9F7-0619-4A17-83BD-6A8A4E914881}"/>
    <dgm:cxn modelId="{0F0F0E8D-AF9F-4C33-A351-DC4BDA8DE211}" srcId="{F3C4BCB3-2B1D-420E-830A-F0FAD7F54699}" destId="{F8A049B4-A3FE-4D8E-B399-966B7B20F981}" srcOrd="0" destOrd="0" parTransId="{E328266A-09A8-4828-886E-059626F2CCFF}" sibTransId="{CAE827A1-0A59-440B-A807-77B6E7CDC6CD}"/>
    <dgm:cxn modelId="{20DE48A1-0D08-414C-87E9-251A61B615FB}" type="presOf" srcId="{FD52F927-4262-4537-86A2-C1DCA60449B7}" destId="{00A7D1A3-52A4-44B7-9D0E-DA402F948553}" srcOrd="1" destOrd="0" presId="urn:microsoft.com/office/officeart/2005/8/layout/process3"/>
    <dgm:cxn modelId="{EF7CBAA1-D915-4724-8477-F24E09746828}" type="presOf" srcId="{8A44F99D-4FFB-4C01-86D5-16278949D02F}" destId="{E094D286-790A-4AC1-AE4E-595B41267188}" srcOrd="0" destOrd="0" presId="urn:microsoft.com/office/officeart/2005/8/layout/process3"/>
    <dgm:cxn modelId="{03B1A02B-8292-4444-A2F9-4256CE2E065A}" srcId="{AC7FFD72-081A-485E-B8E0-641C984F1B67}" destId="{F509E570-511F-4698-A259-2A0DB3AAD8DD}" srcOrd="1" destOrd="0" parTransId="{852D1762-10EB-497B-A5D8-3243291FEA31}" sibTransId="{5F9DAC5C-4468-4CE1-BEBF-C31ECB1167D5}"/>
    <dgm:cxn modelId="{9DB103CF-5B6C-4E67-82CA-50694B9D4F1F}" srcId="{F41291CE-C1DF-4761-890A-BC1BC3F8FDAC}" destId="{291FD46A-9811-4CBA-B693-D036B06FC9DA}" srcOrd="0" destOrd="0" parTransId="{23F74065-87D9-4239-8E62-9E32CBD033F7}" sibTransId="{601AB638-DEC9-46A1-A0DF-2F4B7CCB4BF6}"/>
    <dgm:cxn modelId="{90FAADB2-CD6E-4969-B0F5-B73FD1FD6C31}" type="presOf" srcId="{FD52F927-4262-4537-86A2-C1DCA60449B7}" destId="{E604EBF4-6065-49D4-8FC1-EA93CD3F5989}" srcOrd="0" destOrd="0" presId="urn:microsoft.com/office/officeart/2005/8/layout/process3"/>
    <dgm:cxn modelId="{7AF6C978-5C44-465A-8B53-1E1F71FF9F49}" type="presOf" srcId="{291FD46A-9811-4CBA-B693-D036B06FC9DA}" destId="{A1169689-FCAC-4404-895C-F703B5B90E84}" srcOrd="0" destOrd="0" presId="urn:microsoft.com/office/officeart/2005/8/layout/process3"/>
    <dgm:cxn modelId="{6344439B-7D8C-45FC-BF09-A574FFDA959C}" type="presOf" srcId="{62FC49AD-9D0C-4F1A-87D4-DDAAE245BFA6}" destId="{0B4E6BB1-1BBD-49EB-801C-668513ECB8CE}" srcOrd="0" destOrd="0" presId="urn:microsoft.com/office/officeart/2005/8/layout/process3"/>
    <dgm:cxn modelId="{4F1E8170-07E0-47DC-9BBC-4E2045FFCD38}" type="presOf" srcId="{F41291CE-C1DF-4761-890A-BC1BC3F8FDAC}" destId="{4832AA05-449C-4714-BA3F-1F0F04ECC0D5}" srcOrd="0" destOrd="0" presId="urn:microsoft.com/office/officeart/2005/8/layout/process3"/>
    <dgm:cxn modelId="{E629ABEC-229B-42BD-9560-204811B8F8F5}" type="presOf" srcId="{6858561E-C05D-4CF7-8A3B-AD35906288D7}" destId="{A95D5009-B6E7-41D1-8A6F-ABC8306F1925}" srcOrd="0" destOrd="0" presId="urn:microsoft.com/office/officeart/2005/8/layout/process3"/>
    <dgm:cxn modelId="{869DD565-3A75-48BA-99C5-FD2006440F99}" srcId="{AC7FFD72-081A-485E-B8E0-641C984F1B67}" destId="{2DD64C6C-1A77-4CC7-962A-15A064FD1AC6}" srcOrd="0" destOrd="0" parTransId="{D3435A75-9C55-4351-8064-14795819BEFC}" sibTransId="{801C8BAB-BC76-4027-B84B-F581F43354E1}"/>
    <dgm:cxn modelId="{65AECC96-DD15-4DD4-B46A-3EEDBABB739B}" type="presOf" srcId="{F41291CE-C1DF-4761-890A-BC1BC3F8FDAC}" destId="{0C1F727D-09A7-40E6-AF79-74317E77D47D}" srcOrd="1" destOrd="0" presId="urn:microsoft.com/office/officeart/2005/8/layout/process3"/>
    <dgm:cxn modelId="{5D3D5FF7-B9E5-4F5D-904E-8622C1C2FC3B}" type="presOf" srcId="{16B5C9F7-0619-4A17-83BD-6A8A4E914881}" destId="{29780F70-08AD-41AE-81EF-F1613D41978D}" srcOrd="1" destOrd="0" presId="urn:microsoft.com/office/officeart/2005/8/layout/process3"/>
    <dgm:cxn modelId="{00CC8A1B-0CE7-4D57-A623-C82F16923DE6}" type="presOf" srcId="{F509E570-511F-4698-A259-2A0DB3AAD8DD}" destId="{D3A6A9E6-9242-4384-8684-186D5F8FA6E4}" srcOrd="0" destOrd="1" presId="urn:microsoft.com/office/officeart/2005/8/layout/process3"/>
    <dgm:cxn modelId="{FCE09781-FD33-42CC-8509-5260492C924B}" srcId="{FD52F927-4262-4537-86A2-C1DCA60449B7}" destId="{6858561E-C05D-4CF7-8A3B-AD35906288D7}" srcOrd="0" destOrd="0" parTransId="{A95F970F-52C1-4CAC-A8B2-48DF18A30A2F}" sibTransId="{FC7326B4-15A5-4E84-A473-B6DBD6BBC4A2}"/>
    <dgm:cxn modelId="{4777200E-6507-4104-A74D-E7375CF5DCCC}" type="presOf" srcId="{F8A049B4-A3FE-4D8E-B399-966B7B20F981}" destId="{DED7D2EE-3D20-4865-9161-49ECDFBC5983}" srcOrd="0" destOrd="0" presId="urn:microsoft.com/office/officeart/2005/8/layout/process3"/>
    <dgm:cxn modelId="{E0C696F7-BD93-4637-925B-8AAF48D2681F}" type="presOf" srcId="{62FC49AD-9D0C-4F1A-87D4-DDAAE245BFA6}" destId="{E73CEBA0-AAC7-4D49-BEDA-3B6853E8B46F}" srcOrd="1" destOrd="0" presId="urn:microsoft.com/office/officeart/2005/8/layout/process3"/>
    <dgm:cxn modelId="{C77F1096-4E71-48A6-8D54-A7D2A1147EB4}" srcId="{8A44F99D-4FFB-4C01-86D5-16278949D02F}" destId="{AC7FFD72-081A-485E-B8E0-641C984F1B67}" srcOrd="0" destOrd="0" parTransId="{8797D6B2-515B-47E2-810D-82AA787E8EC3}" sibTransId="{40B89433-1290-4CCD-9C95-2F3869543457}"/>
    <dgm:cxn modelId="{753DB42F-AE69-472A-832B-2EC6D315FDCD}" type="presOf" srcId="{40B89433-1290-4CCD-9C95-2F3869543457}" destId="{9D7629C2-A9B0-4968-B7A4-80766911A3BE}" srcOrd="1" destOrd="0" presId="urn:microsoft.com/office/officeart/2005/8/layout/process3"/>
    <dgm:cxn modelId="{6B560A7E-CDE9-4B1C-B133-86642EFBAB60}" type="presOf" srcId="{40B89433-1290-4CCD-9C95-2F3869543457}" destId="{097AB277-FF2E-4186-A723-BA6ABAF1341E}" srcOrd="0" destOrd="0" presId="urn:microsoft.com/office/officeart/2005/8/layout/process3"/>
    <dgm:cxn modelId="{297C3096-5C75-4CCB-A109-D352EFD18635}" srcId="{8A44F99D-4FFB-4C01-86D5-16278949D02F}" destId="{F41291CE-C1DF-4761-890A-BC1BC3F8FDAC}" srcOrd="1" destOrd="0" parTransId="{BAFBF1C8-E94D-4244-A2F4-96D446D11702}" sibTransId="{62FC49AD-9D0C-4F1A-87D4-DDAAE245BFA6}"/>
    <dgm:cxn modelId="{86193C50-F138-4E33-9A1A-39C8A5780F34}" type="presOf" srcId="{AC7FFD72-081A-485E-B8E0-641C984F1B67}" destId="{064671D9-6CAC-42B6-A49D-7ABB15D6123C}" srcOrd="0" destOrd="0" presId="urn:microsoft.com/office/officeart/2005/8/layout/process3"/>
    <dgm:cxn modelId="{E63646F1-04DD-411F-A6FA-5B6EDF18F9BC}" type="presParOf" srcId="{E094D286-790A-4AC1-AE4E-595B41267188}" destId="{C6648B08-7E55-4B00-8D44-09AA96B955E9}" srcOrd="0" destOrd="0" presId="urn:microsoft.com/office/officeart/2005/8/layout/process3"/>
    <dgm:cxn modelId="{A162248D-F516-4419-BE87-F095194930C8}" type="presParOf" srcId="{C6648B08-7E55-4B00-8D44-09AA96B955E9}" destId="{064671D9-6CAC-42B6-A49D-7ABB15D6123C}" srcOrd="0" destOrd="0" presId="urn:microsoft.com/office/officeart/2005/8/layout/process3"/>
    <dgm:cxn modelId="{5BD55266-2CAC-4C52-A415-C0F495EB9B48}" type="presParOf" srcId="{C6648B08-7E55-4B00-8D44-09AA96B955E9}" destId="{FDB00D04-64B1-4C64-BFE8-F1C74EB99674}" srcOrd="1" destOrd="0" presId="urn:microsoft.com/office/officeart/2005/8/layout/process3"/>
    <dgm:cxn modelId="{0A3BFF8D-4345-4B42-AEB3-6C26BC0EB135}" type="presParOf" srcId="{C6648B08-7E55-4B00-8D44-09AA96B955E9}" destId="{D3A6A9E6-9242-4384-8684-186D5F8FA6E4}" srcOrd="2" destOrd="0" presId="urn:microsoft.com/office/officeart/2005/8/layout/process3"/>
    <dgm:cxn modelId="{D0B1F15C-8308-4B8A-B902-2AFCDE371416}" type="presParOf" srcId="{E094D286-790A-4AC1-AE4E-595B41267188}" destId="{097AB277-FF2E-4186-A723-BA6ABAF1341E}" srcOrd="1" destOrd="0" presId="urn:microsoft.com/office/officeart/2005/8/layout/process3"/>
    <dgm:cxn modelId="{E55A7057-CE28-4EB6-B5EB-D08F445AD7BD}" type="presParOf" srcId="{097AB277-FF2E-4186-A723-BA6ABAF1341E}" destId="{9D7629C2-A9B0-4968-B7A4-80766911A3BE}" srcOrd="0" destOrd="0" presId="urn:microsoft.com/office/officeart/2005/8/layout/process3"/>
    <dgm:cxn modelId="{DFB3EE86-C7F5-4DC6-AF46-1EE9012C3F4A}" type="presParOf" srcId="{E094D286-790A-4AC1-AE4E-595B41267188}" destId="{506FDBFC-1218-42DC-A42D-82376210FF5C}" srcOrd="2" destOrd="0" presId="urn:microsoft.com/office/officeart/2005/8/layout/process3"/>
    <dgm:cxn modelId="{4BF31275-ED4D-4292-B3B6-2FE5E898693D}" type="presParOf" srcId="{506FDBFC-1218-42DC-A42D-82376210FF5C}" destId="{4832AA05-449C-4714-BA3F-1F0F04ECC0D5}" srcOrd="0" destOrd="0" presId="urn:microsoft.com/office/officeart/2005/8/layout/process3"/>
    <dgm:cxn modelId="{08B0D7D2-2261-4FE0-937A-8ACE06E8CCA9}" type="presParOf" srcId="{506FDBFC-1218-42DC-A42D-82376210FF5C}" destId="{0C1F727D-09A7-40E6-AF79-74317E77D47D}" srcOrd="1" destOrd="0" presId="urn:microsoft.com/office/officeart/2005/8/layout/process3"/>
    <dgm:cxn modelId="{E767C28F-7BCD-4909-87B0-563C1243B3E6}" type="presParOf" srcId="{506FDBFC-1218-42DC-A42D-82376210FF5C}" destId="{A1169689-FCAC-4404-895C-F703B5B90E84}" srcOrd="2" destOrd="0" presId="urn:microsoft.com/office/officeart/2005/8/layout/process3"/>
    <dgm:cxn modelId="{4E285C65-9482-456F-B18F-115DF0EF0AC5}" type="presParOf" srcId="{E094D286-790A-4AC1-AE4E-595B41267188}" destId="{0B4E6BB1-1BBD-49EB-801C-668513ECB8CE}" srcOrd="3" destOrd="0" presId="urn:microsoft.com/office/officeart/2005/8/layout/process3"/>
    <dgm:cxn modelId="{762ACE71-11A2-4FAA-A8C7-84F6CA4B5180}" type="presParOf" srcId="{0B4E6BB1-1BBD-49EB-801C-668513ECB8CE}" destId="{E73CEBA0-AAC7-4D49-BEDA-3B6853E8B46F}" srcOrd="0" destOrd="0" presId="urn:microsoft.com/office/officeart/2005/8/layout/process3"/>
    <dgm:cxn modelId="{62088917-D8D6-43C9-9AA3-6AC05D2EF0D1}" type="presParOf" srcId="{E094D286-790A-4AC1-AE4E-595B41267188}" destId="{E5517937-25BC-4D8E-8436-0B73A29C66B3}" srcOrd="4" destOrd="0" presId="urn:microsoft.com/office/officeart/2005/8/layout/process3"/>
    <dgm:cxn modelId="{1485789F-5A66-4113-A76F-DB3C30D3C5B5}" type="presParOf" srcId="{E5517937-25BC-4D8E-8436-0B73A29C66B3}" destId="{E3AA5096-F458-4C22-A2E5-FD408AF27C4B}" srcOrd="0" destOrd="0" presId="urn:microsoft.com/office/officeart/2005/8/layout/process3"/>
    <dgm:cxn modelId="{97F88CC1-5A63-4375-8401-5F84DD20394B}" type="presParOf" srcId="{E5517937-25BC-4D8E-8436-0B73A29C66B3}" destId="{13FE4C5B-628E-4DD3-99F3-FCC964465A71}" srcOrd="1" destOrd="0" presId="urn:microsoft.com/office/officeart/2005/8/layout/process3"/>
    <dgm:cxn modelId="{721A61BE-E128-4734-B53E-5CDA7DDFA341}" type="presParOf" srcId="{E5517937-25BC-4D8E-8436-0B73A29C66B3}" destId="{DED7D2EE-3D20-4865-9161-49ECDFBC5983}" srcOrd="2" destOrd="0" presId="urn:microsoft.com/office/officeart/2005/8/layout/process3"/>
    <dgm:cxn modelId="{55717442-39E9-4A7F-A1C0-434035D7DE2F}" type="presParOf" srcId="{E094D286-790A-4AC1-AE4E-595B41267188}" destId="{F3CD16DB-1EA1-4F84-9164-FC709F2A8820}" srcOrd="5" destOrd="0" presId="urn:microsoft.com/office/officeart/2005/8/layout/process3"/>
    <dgm:cxn modelId="{191319D9-0079-4552-81FF-D2A9FF2E750C}" type="presParOf" srcId="{F3CD16DB-1EA1-4F84-9164-FC709F2A8820}" destId="{29780F70-08AD-41AE-81EF-F1613D41978D}" srcOrd="0" destOrd="0" presId="urn:microsoft.com/office/officeart/2005/8/layout/process3"/>
    <dgm:cxn modelId="{8F5910FB-0CD6-4835-9270-16A7C5EB6077}" type="presParOf" srcId="{E094D286-790A-4AC1-AE4E-595B41267188}" destId="{53624DED-C9E4-40CD-91FA-466DB2C803D9}" srcOrd="6" destOrd="0" presId="urn:microsoft.com/office/officeart/2005/8/layout/process3"/>
    <dgm:cxn modelId="{7D078FA0-78CE-4560-97BB-2B1CD8DABFA5}" type="presParOf" srcId="{53624DED-C9E4-40CD-91FA-466DB2C803D9}" destId="{E604EBF4-6065-49D4-8FC1-EA93CD3F5989}" srcOrd="0" destOrd="0" presId="urn:microsoft.com/office/officeart/2005/8/layout/process3"/>
    <dgm:cxn modelId="{55339179-C460-46BA-A73B-AF27AAB8CA90}" type="presParOf" srcId="{53624DED-C9E4-40CD-91FA-466DB2C803D9}" destId="{00A7D1A3-52A4-44B7-9D0E-DA402F948553}" srcOrd="1" destOrd="0" presId="urn:microsoft.com/office/officeart/2005/8/layout/process3"/>
    <dgm:cxn modelId="{432AD250-FD57-4815-9C9A-0A93C4D32055}" type="presParOf" srcId="{53624DED-C9E4-40CD-91FA-466DB2C803D9}" destId="{A95D5009-B6E7-41D1-8A6F-ABC8306F192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4_1" csCatId="accent4" phldr="1"/>
      <dgm:spPr/>
    </dgm:pt>
    <dgm:pt modelId="{37A3516E-D913-44F7-9461-776FB6B35D80}">
      <dgm:prSet phldrT="[Text]"/>
      <dgm:spPr/>
      <dgm:t>
        <a:bodyPr/>
        <a:lstStyle/>
        <a:p>
          <a:r>
            <a:rPr lang="en-US" dirty="0" smtClean="0"/>
            <a:t>Deforestation</a:t>
          </a:r>
        </a:p>
        <a:p>
          <a:r>
            <a:rPr lang="en-US" dirty="0" smtClean="0"/>
            <a:t>Water depletion</a:t>
          </a:r>
        </a:p>
        <a:p>
          <a:r>
            <a:rPr lang="en-US" dirty="0" smtClean="0"/>
            <a:t>Pollution (air, land, water), </a:t>
          </a:r>
        </a:p>
        <a:p>
          <a:r>
            <a:rPr lang="en-US" dirty="0" smtClean="0"/>
            <a:t>Biodiversity loss</a:t>
          </a:r>
        </a:p>
        <a:p>
          <a:r>
            <a:rPr lang="en-US" dirty="0" smtClean="0"/>
            <a:t>Depletion of limited resources (minerals, oil, fish, trees)</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smtClean="0"/>
            <a:t>Water depletion</a:t>
          </a:r>
        </a:p>
        <a:p>
          <a:r>
            <a:rPr lang="en-US" smtClean="0"/>
            <a:t>Pollution</a:t>
          </a:r>
        </a:p>
        <a:p>
          <a:r>
            <a:rPr lang="en-US" smtClean="0"/>
            <a:t>Greenhouse gas emissions</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smtClean="0"/>
            <a:t>Greenhouse gas emissions</a:t>
          </a:r>
        </a:p>
        <a:p>
          <a:r>
            <a:rPr lang="en-US" smtClean="0"/>
            <a:t>Packaging waste</a:t>
          </a:r>
          <a:endParaRPr lang="en-US" dirty="0" smtClean="0"/>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smtClean="0"/>
            <a:t>Greenhouse gas emissions</a:t>
          </a:r>
        </a:p>
        <a:p>
          <a:r>
            <a:rPr lang="en-US" smtClean="0"/>
            <a:t>Water depletion</a:t>
          </a:r>
          <a:endParaRPr lang="en-US" dirty="0" smtClean="0"/>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smtClean="0"/>
            <a:t>Pollution </a:t>
          </a:r>
        </a:p>
        <a:p>
          <a:r>
            <a:rPr lang="en-US" smtClean="0"/>
            <a:t>Land use</a:t>
          </a:r>
          <a:endParaRPr lang="en-US" dirty="0" smtClean="0"/>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1E79FCDA-5531-407B-A7A7-ABEBAE8049EC}" type="presOf" srcId="{B0661D80-B59F-48CA-942F-BAA5989670FC}" destId="{E40A0261-3D9B-410C-A0B6-081F2274C2F5}" srcOrd="0" destOrd="0" presId="urn:microsoft.com/office/officeart/2005/8/layout/process1"/>
    <dgm:cxn modelId="{CE1CE568-8D94-4F21-811B-61745885D4D4}" type="presOf" srcId="{B0661D80-B59F-48CA-942F-BAA5989670FC}" destId="{94A00A15-FA2F-4F79-91F5-087EC14429DA}" srcOrd="1"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66798FF7-6E14-4641-88B0-40FFEBC2793E}" srcId="{3F66E1DE-6BB0-481D-81D6-EC7C46DC85D7}" destId="{48B41C24-0C38-4F53-8C07-538A5F705101}" srcOrd="1" destOrd="0" parTransId="{3FAD7254-8E16-45F7-9F46-605837ED3803}" sibTransId="{B25FCD40-6FF9-4807-9C72-472989E9456E}"/>
    <dgm:cxn modelId="{CA1BD439-CF60-4C9F-A1EE-5A53C8314193}" type="presOf" srcId="{48B41C24-0C38-4F53-8C07-538A5F705101}" destId="{F9154D2F-DC09-46DB-9988-B2A1FE8C65BC}" srcOrd="0" destOrd="0" presId="urn:microsoft.com/office/officeart/2005/8/layout/process1"/>
    <dgm:cxn modelId="{3B8899D0-4555-46DC-98D5-640CF84001C4}" type="presOf" srcId="{056B473D-3DDB-4E4B-8BAB-3D736F54F210}" destId="{74DDAEF7-2AE6-458E-920E-E20C19E3076A}" srcOrd="1" destOrd="0" presId="urn:microsoft.com/office/officeart/2005/8/layout/process1"/>
    <dgm:cxn modelId="{DCF4A871-C12C-4AF3-93FB-B5304539F02C}" type="presOf" srcId="{0B1F3374-D505-4131-91B0-0739CA3CC7D0}" destId="{67CB069C-EA2A-4CED-92D4-C92EDF733D04}" srcOrd="1" destOrd="0" presId="urn:microsoft.com/office/officeart/2005/8/layout/process1"/>
    <dgm:cxn modelId="{A0635F18-E342-415E-8FD9-8A986456A094}" type="presOf" srcId="{E9A08393-6376-4275-BBF5-0F3C0FE405E5}" destId="{673F4A17-5BCE-4500-81FD-2F39B29D5672}" srcOrd="0"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B2AB7668-6B46-414C-8138-4684B5EE47E8}" type="presOf" srcId="{91C50D44-BE0A-4669-A908-09E0200F7187}" destId="{651483FF-6995-4D44-AC82-4AA2C1C3EF94}" srcOrd="0"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EC083438-B263-4412-971C-BE9C6ACD9F79}" type="presOf" srcId="{37A3516E-D913-44F7-9461-776FB6B35D80}" destId="{C89C3D02-A3D7-4C80-B069-84A5653E2F17}" srcOrd="0" destOrd="0" presId="urn:microsoft.com/office/officeart/2005/8/layout/process1"/>
    <dgm:cxn modelId="{9D8DE392-74B1-4037-97D5-6E8B69AF897F}" type="presOf" srcId="{3F66E1DE-6BB0-481D-81D6-EC7C46DC85D7}" destId="{37771EB0-DD85-4C4D-AC90-D577A5F3AC08}" srcOrd="0"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41923E89-154C-40AF-888F-4FE86BF36BAA}" type="presOf" srcId="{B25FCD40-6FF9-4807-9C72-472989E9456E}" destId="{5872A8D6-B0E9-4CBA-9BB7-C50411B78529}" srcOrd="0" destOrd="0" presId="urn:microsoft.com/office/officeart/2005/8/layout/process1"/>
    <dgm:cxn modelId="{395D027D-E5DF-49A5-BBC0-BB05B92B1D86}" type="presOf" srcId="{0B1F3374-D505-4131-91B0-0739CA3CC7D0}" destId="{4A452E67-0B2A-4404-986C-361A203DC2B9}" srcOrd="0" destOrd="0" presId="urn:microsoft.com/office/officeart/2005/8/layout/process1"/>
    <dgm:cxn modelId="{13C83AED-7E39-4286-AA6D-3BBFA0DD4A08}" type="presOf" srcId="{15ED132D-B254-4F7C-A474-6CDE0C0139D3}" destId="{531FADF7-C750-4477-A36E-A42A8521CC06}" srcOrd="0" destOrd="0" presId="urn:microsoft.com/office/officeart/2005/8/layout/process1"/>
    <dgm:cxn modelId="{851F472D-D8E1-4D14-BB2E-4B0870916D51}" type="presOf" srcId="{056B473D-3DDB-4E4B-8BAB-3D736F54F210}" destId="{D355D938-3F51-474B-AAEF-9A1D6353F585}" srcOrd="0" destOrd="0" presId="urn:microsoft.com/office/officeart/2005/8/layout/process1"/>
    <dgm:cxn modelId="{FD1322CE-199E-4B11-96F4-9DF50640A2BF}" type="presOf" srcId="{B25FCD40-6FF9-4807-9C72-472989E9456E}" destId="{74334886-8D89-424F-96A7-11DD8020E08C}" srcOrd="1" destOrd="0" presId="urn:microsoft.com/office/officeart/2005/8/layout/process1"/>
    <dgm:cxn modelId="{5F11659D-CA3A-487F-91C2-2166744AE392}" type="presParOf" srcId="{37771EB0-DD85-4C4D-AC90-D577A5F3AC08}" destId="{C89C3D02-A3D7-4C80-B069-84A5653E2F17}" srcOrd="0" destOrd="0" presId="urn:microsoft.com/office/officeart/2005/8/layout/process1"/>
    <dgm:cxn modelId="{EAFD9D22-D294-4707-BFA0-FE2645992784}" type="presParOf" srcId="{37771EB0-DD85-4C4D-AC90-D577A5F3AC08}" destId="{E40A0261-3D9B-410C-A0B6-081F2274C2F5}" srcOrd="1" destOrd="0" presId="urn:microsoft.com/office/officeart/2005/8/layout/process1"/>
    <dgm:cxn modelId="{EF51978B-5271-4A38-BFE7-B86DA871A1B5}" type="presParOf" srcId="{E40A0261-3D9B-410C-A0B6-081F2274C2F5}" destId="{94A00A15-FA2F-4F79-91F5-087EC14429DA}" srcOrd="0" destOrd="0" presId="urn:microsoft.com/office/officeart/2005/8/layout/process1"/>
    <dgm:cxn modelId="{3A79E735-5EBE-4BCF-A974-0748BD45B46E}" type="presParOf" srcId="{37771EB0-DD85-4C4D-AC90-D577A5F3AC08}" destId="{F9154D2F-DC09-46DB-9988-B2A1FE8C65BC}" srcOrd="2" destOrd="0" presId="urn:microsoft.com/office/officeart/2005/8/layout/process1"/>
    <dgm:cxn modelId="{8947D78A-A979-47B8-B3CD-3B7C14474E8D}" type="presParOf" srcId="{37771EB0-DD85-4C4D-AC90-D577A5F3AC08}" destId="{5872A8D6-B0E9-4CBA-9BB7-C50411B78529}" srcOrd="3" destOrd="0" presId="urn:microsoft.com/office/officeart/2005/8/layout/process1"/>
    <dgm:cxn modelId="{F31C43DB-8A62-4762-B0A7-4C440BC91D4E}" type="presParOf" srcId="{5872A8D6-B0E9-4CBA-9BB7-C50411B78529}" destId="{74334886-8D89-424F-96A7-11DD8020E08C}" srcOrd="0" destOrd="0" presId="urn:microsoft.com/office/officeart/2005/8/layout/process1"/>
    <dgm:cxn modelId="{1F0DD8C8-2FC1-4596-9F69-CB176368A279}" type="presParOf" srcId="{37771EB0-DD85-4C4D-AC90-D577A5F3AC08}" destId="{651483FF-6995-4D44-AC82-4AA2C1C3EF94}" srcOrd="4" destOrd="0" presId="urn:microsoft.com/office/officeart/2005/8/layout/process1"/>
    <dgm:cxn modelId="{31449BF3-7C1C-48E8-AE39-85BCF4D51F88}" type="presParOf" srcId="{37771EB0-DD85-4C4D-AC90-D577A5F3AC08}" destId="{4A452E67-0B2A-4404-986C-361A203DC2B9}" srcOrd="5" destOrd="0" presId="urn:microsoft.com/office/officeart/2005/8/layout/process1"/>
    <dgm:cxn modelId="{E8E88A75-3E6C-4BBE-902F-FCC2E002A196}" type="presParOf" srcId="{4A452E67-0B2A-4404-986C-361A203DC2B9}" destId="{67CB069C-EA2A-4CED-92D4-C92EDF733D04}" srcOrd="0" destOrd="0" presId="urn:microsoft.com/office/officeart/2005/8/layout/process1"/>
    <dgm:cxn modelId="{5E17223A-3E1A-4592-B3A8-4C9A0C171791}" type="presParOf" srcId="{37771EB0-DD85-4C4D-AC90-D577A5F3AC08}" destId="{531FADF7-C750-4477-A36E-A42A8521CC06}" srcOrd="6" destOrd="0" presId="urn:microsoft.com/office/officeart/2005/8/layout/process1"/>
    <dgm:cxn modelId="{4FC37E20-A2A2-4256-885F-807F1154E074}" type="presParOf" srcId="{37771EB0-DD85-4C4D-AC90-D577A5F3AC08}" destId="{D355D938-3F51-474B-AAEF-9A1D6353F585}" srcOrd="7" destOrd="0" presId="urn:microsoft.com/office/officeart/2005/8/layout/process1"/>
    <dgm:cxn modelId="{D950FC51-99CC-4E89-9C32-D31B2CDE08F9}" type="presParOf" srcId="{D355D938-3F51-474B-AAEF-9A1D6353F585}" destId="{74DDAEF7-2AE6-458E-920E-E20C19E3076A}" srcOrd="0" destOrd="0" presId="urn:microsoft.com/office/officeart/2005/8/layout/process1"/>
    <dgm:cxn modelId="{33A1E822-AE5C-4002-AF13-A30144D81213}"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1_1" csCatId="accent1" phldr="1"/>
      <dgm:spPr/>
    </dgm:pt>
    <dgm:pt modelId="{37A3516E-D913-44F7-9461-776FB6B35D80}">
      <dgm:prSet phldrT="[Text]"/>
      <dgm:spPr/>
      <dgm:t>
        <a:bodyPr/>
        <a:lstStyle/>
        <a:p>
          <a:r>
            <a:rPr lang="en-US" dirty="0" smtClean="0"/>
            <a:t>Extraction</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t>Manufacturing</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t>Distribution</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dirty="0" smtClean="0"/>
            <a:t>Use</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t>Disposal</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0BD0B7E0-BE50-4FD5-B273-91A9647A2CCB}" type="presOf" srcId="{B0661D80-B59F-48CA-942F-BAA5989670FC}" destId="{E40A0261-3D9B-410C-A0B6-081F2274C2F5}" srcOrd="0" destOrd="0" presId="urn:microsoft.com/office/officeart/2005/8/layout/process1"/>
    <dgm:cxn modelId="{321E4172-C079-4826-BC5B-DCE5DBD6ED1A}" type="presOf" srcId="{B0661D80-B59F-48CA-942F-BAA5989670FC}" destId="{94A00A15-FA2F-4F79-91F5-087EC14429DA}" srcOrd="1" destOrd="0" presId="urn:microsoft.com/office/officeart/2005/8/layout/process1"/>
    <dgm:cxn modelId="{CD710AB5-CD3E-4310-B302-EA64B3B0EA92}" type="presOf" srcId="{0B1F3374-D505-4131-91B0-0739CA3CC7D0}" destId="{67CB069C-EA2A-4CED-92D4-C92EDF733D04}" srcOrd="1"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FC4F1DDB-5F35-4374-B065-AA5BCF7B9E8F}" type="presOf" srcId="{056B473D-3DDB-4E4B-8BAB-3D736F54F210}" destId="{74DDAEF7-2AE6-458E-920E-E20C19E3076A}" srcOrd="1" destOrd="0" presId="urn:microsoft.com/office/officeart/2005/8/layout/process1"/>
    <dgm:cxn modelId="{305A6DA7-F0D2-418C-A6AD-0D7099D64790}" type="presOf" srcId="{B25FCD40-6FF9-4807-9C72-472989E9456E}" destId="{5872A8D6-B0E9-4CBA-9BB7-C50411B78529}" srcOrd="0" destOrd="0" presId="urn:microsoft.com/office/officeart/2005/8/layout/process1"/>
    <dgm:cxn modelId="{06A8666D-E1F9-4AD2-AF4B-827A5B207A08}" type="presOf" srcId="{48B41C24-0C38-4F53-8C07-538A5F705101}" destId="{F9154D2F-DC09-46DB-9988-B2A1FE8C65BC}" srcOrd="0" destOrd="0" presId="urn:microsoft.com/office/officeart/2005/8/layout/process1"/>
    <dgm:cxn modelId="{8338FC35-2A95-4AAD-B83D-3D7970DF6CD3}" type="presOf" srcId="{37A3516E-D913-44F7-9461-776FB6B35D80}" destId="{C89C3D02-A3D7-4C80-B069-84A5653E2F17}"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FC8D1EF1-4BB5-4674-868E-13DD2758E525}" type="presOf" srcId="{056B473D-3DDB-4E4B-8BAB-3D736F54F210}" destId="{D355D938-3F51-474B-AAEF-9A1D6353F585}" srcOrd="0" destOrd="0" presId="urn:microsoft.com/office/officeart/2005/8/layout/process1"/>
    <dgm:cxn modelId="{C5178A13-63AB-4E42-85C7-F54AFFF5610E}" type="presOf" srcId="{3F66E1DE-6BB0-481D-81D6-EC7C46DC85D7}" destId="{37771EB0-DD85-4C4D-AC90-D577A5F3AC08}" srcOrd="0" destOrd="0" presId="urn:microsoft.com/office/officeart/2005/8/layout/process1"/>
    <dgm:cxn modelId="{3D2461D8-D426-4E87-9E48-3BF35206FC86}" type="presOf" srcId="{0B1F3374-D505-4131-91B0-0739CA3CC7D0}" destId="{4A452E67-0B2A-4404-986C-361A203DC2B9}" srcOrd="0"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E48875FF-E24C-40B2-A709-34F0CED61FB7}" type="presOf" srcId="{B25FCD40-6FF9-4807-9C72-472989E9456E}" destId="{74334886-8D89-424F-96A7-11DD8020E08C}" srcOrd="1"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514158A8-56DA-4FF9-B39F-824C123EB142}" srcId="{3F66E1DE-6BB0-481D-81D6-EC7C46DC85D7}" destId="{E9A08393-6376-4275-BBF5-0F3C0FE405E5}" srcOrd="4" destOrd="0" parTransId="{BBE1ECFD-6884-4F17-8A89-2718E5C29206}" sibTransId="{8E505016-87A0-4A9E-AD51-7B88BCE03FF9}"/>
    <dgm:cxn modelId="{22A9ACE9-21A9-4911-BD71-D3C0D0461689}" type="presOf" srcId="{15ED132D-B254-4F7C-A474-6CDE0C0139D3}" destId="{531FADF7-C750-4477-A36E-A42A8521CC06}" srcOrd="0" destOrd="0" presId="urn:microsoft.com/office/officeart/2005/8/layout/process1"/>
    <dgm:cxn modelId="{A3F0689E-6AAA-4CC5-AE49-AD5374C1EF1F}" type="presOf" srcId="{E9A08393-6376-4275-BBF5-0F3C0FE405E5}" destId="{673F4A17-5BCE-4500-81FD-2F39B29D5672}" srcOrd="0" destOrd="0" presId="urn:microsoft.com/office/officeart/2005/8/layout/process1"/>
    <dgm:cxn modelId="{7459FAA8-0E08-49BC-BE9F-E00A37B7400A}" type="presOf" srcId="{91C50D44-BE0A-4669-A908-09E0200F7187}" destId="{651483FF-6995-4D44-AC82-4AA2C1C3EF94}" srcOrd="0" destOrd="0" presId="urn:microsoft.com/office/officeart/2005/8/layout/process1"/>
    <dgm:cxn modelId="{497D0501-3ABF-41BF-976B-2A6BCD8F70FB}" type="presParOf" srcId="{37771EB0-DD85-4C4D-AC90-D577A5F3AC08}" destId="{C89C3D02-A3D7-4C80-B069-84A5653E2F17}" srcOrd="0" destOrd="0" presId="urn:microsoft.com/office/officeart/2005/8/layout/process1"/>
    <dgm:cxn modelId="{C2B242AF-9076-4559-BABF-07F03CC11550}" type="presParOf" srcId="{37771EB0-DD85-4C4D-AC90-D577A5F3AC08}" destId="{E40A0261-3D9B-410C-A0B6-081F2274C2F5}" srcOrd="1" destOrd="0" presId="urn:microsoft.com/office/officeart/2005/8/layout/process1"/>
    <dgm:cxn modelId="{D1829541-E2D0-4E39-8C26-ADCC9E956232}" type="presParOf" srcId="{E40A0261-3D9B-410C-A0B6-081F2274C2F5}" destId="{94A00A15-FA2F-4F79-91F5-087EC14429DA}" srcOrd="0" destOrd="0" presId="urn:microsoft.com/office/officeart/2005/8/layout/process1"/>
    <dgm:cxn modelId="{4FFE8F1D-569D-4B15-9D9E-A3D2BDD51ED3}" type="presParOf" srcId="{37771EB0-DD85-4C4D-AC90-D577A5F3AC08}" destId="{F9154D2F-DC09-46DB-9988-B2A1FE8C65BC}" srcOrd="2" destOrd="0" presId="urn:microsoft.com/office/officeart/2005/8/layout/process1"/>
    <dgm:cxn modelId="{29BE328F-EFB5-4E8F-B006-DCC976E386F4}" type="presParOf" srcId="{37771EB0-DD85-4C4D-AC90-D577A5F3AC08}" destId="{5872A8D6-B0E9-4CBA-9BB7-C50411B78529}" srcOrd="3" destOrd="0" presId="urn:microsoft.com/office/officeart/2005/8/layout/process1"/>
    <dgm:cxn modelId="{A91E9D52-9291-4EAA-908B-FC09CCF1DA28}" type="presParOf" srcId="{5872A8D6-B0E9-4CBA-9BB7-C50411B78529}" destId="{74334886-8D89-424F-96A7-11DD8020E08C}" srcOrd="0" destOrd="0" presId="urn:microsoft.com/office/officeart/2005/8/layout/process1"/>
    <dgm:cxn modelId="{35738F6E-764B-4708-87F2-E6E4D7A2B6E6}" type="presParOf" srcId="{37771EB0-DD85-4C4D-AC90-D577A5F3AC08}" destId="{651483FF-6995-4D44-AC82-4AA2C1C3EF94}" srcOrd="4" destOrd="0" presId="urn:microsoft.com/office/officeart/2005/8/layout/process1"/>
    <dgm:cxn modelId="{317865F4-4F4D-4892-8B04-2D0CA4B1741C}" type="presParOf" srcId="{37771EB0-DD85-4C4D-AC90-D577A5F3AC08}" destId="{4A452E67-0B2A-4404-986C-361A203DC2B9}" srcOrd="5" destOrd="0" presId="urn:microsoft.com/office/officeart/2005/8/layout/process1"/>
    <dgm:cxn modelId="{FD9BAE3E-C5B2-49B7-8B56-4539E1539D70}" type="presParOf" srcId="{4A452E67-0B2A-4404-986C-361A203DC2B9}" destId="{67CB069C-EA2A-4CED-92D4-C92EDF733D04}" srcOrd="0" destOrd="0" presId="urn:microsoft.com/office/officeart/2005/8/layout/process1"/>
    <dgm:cxn modelId="{E2287E32-8559-4680-91C9-84C67C5407D6}" type="presParOf" srcId="{37771EB0-DD85-4C4D-AC90-D577A5F3AC08}" destId="{531FADF7-C750-4477-A36E-A42A8521CC06}" srcOrd="6" destOrd="0" presId="urn:microsoft.com/office/officeart/2005/8/layout/process1"/>
    <dgm:cxn modelId="{41A6E0A5-3F3E-4797-9AFB-D592D0463B6A}" type="presParOf" srcId="{37771EB0-DD85-4C4D-AC90-D577A5F3AC08}" destId="{D355D938-3F51-474B-AAEF-9A1D6353F585}" srcOrd="7" destOrd="0" presId="urn:microsoft.com/office/officeart/2005/8/layout/process1"/>
    <dgm:cxn modelId="{4830FEAA-13B1-4E22-B956-C31F722E1394}" type="presParOf" srcId="{D355D938-3F51-474B-AAEF-9A1D6353F585}" destId="{74DDAEF7-2AE6-458E-920E-E20C19E3076A}" srcOrd="0" destOrd="0" presId="urn:microsoft.com/office/officeart/2005/8/layout/process1"/>
    <dgm:cxn modelId="{AD3D0A88-EB83-4964-ACFB-42AC61335894}"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2_1" csCatId="accent2" phldr="1"/>
      <dgm:spPr/>
    </dgm:pt>
    <dgm:pt modelId="{37A3516E-D913-44F7-9461-776FB6B35D80}">
      <dgm:prSet phldrT="[Text]"/>
      <dgm:spPr/>
      <dgm:t>
        <a:bodyPr/>
        <a:lstStyle/>
        <a:p>
          <a:r>
            <a:rPr lang="en-US" dirty="0" smtClean="0">
              <a:solidFill>
                <a:schemeClr val="tx1"/>
              </a:solidFill>
            </a:rPr>
            <a:t>Displacement of local community</a:t>
          </a:r>
        </a:p>
        <a:p>
          <a:r>
            <a:rPr lang="en-US" dirty="0" smtClean="0">
              <a:solidFill>
                <a:schemeClr val="tx1"/>
              </a:solidFill>
            </a:rPr>
            <a:t>Health and safety of local community</a:t>
          </a:r>
        </a:p>
        <a:p>
          <a:r>
            <a:rPr lang="en-US" dirty="0" smtClean="0">
              <a:solidFill>
                <a:schemeClr val="tx1"/>
              </a:solidFill>
            </a:rPr>
            <a:t>Conflict minerals (where profit from mining funds armed conflict)</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solidFill>
                <a:schemeClr val="tx1"/>
              </a:solidFill>
            </a:rPr>
            <a:t>Worker safety </a:t>
          </a:r>
        </a:p>
        <a:p>
          <a:r>
            <a:rPr lang="en-US" dirty="0" smtClean="0">
              <a:solidFill>
                <a:schemeClr val="tx1"/>
              </a:solidFill>
            </a:rPr>
            <a:t>Labor rights (Fair wages, equal pay between men and women, fair hours, no child labor, no forced labor)</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solidFill>
                <a:schemeClr val="tx1"/>
              </a:solidFill>
            </a:rPr>
            <a:t>Health and safety of surrounding communities (especially along pipelines, highways, or major train lines)</a:t>
          </a:r>
          <a:endParaRPr lang="en-US" dirty="0" smtClean="0"/>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smtClean="0"/>
            <a:t>Health, safety, and privacy of the consumer</a:t>
          </a:r>
          <a:endParaRPr lang="en-US" dirty="0" smtClean="0"/>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solidFill>
                <a:schemeClr val="tx1"/>
              </a:solidFill>
            </a:rPr>
            <a:t>Health of the local community</a:t>
          </a:r>
          <a:endParaRPr lang="en-US" dirty="0" smtClean="0"/>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34466801-88F0-4672-9A9F-68A500E45718}" type="presOf" srcId="{056B473D-3DDB-4E4B-8BAB-3D736F54F210}" destId="{D355D938-3F51-474B-AAEF-9A1D6353F585}" srcOrd="0"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32C920E2-3685-401E-8470-BF49372D313E}" type="presOf" srcId="{056B473D-3DDB-4E4B-8BAB-3D736F54F210}" destId="{74DDAEF7-2AE6-458E-920E-E20C19E3076A}" srcOrd="1" destOrd="0" presId="urn:microsoft.com/office/officeart/2005/8/layout/process1"/>
    <dgm:cxn modelId="{7339FB2A-2123-457F-8ECF-A9ACB34DC040}" type="presOf" srcId="{B0661D80-B59F-48CA-942F-BAA5989670FC}" destId="{E40A0261-3D9B-410C-A0B6-081F2274C2F5}" srcOrd="0" destOrd="0" presId="urn:microsoft.com/office/officeart/2005/8/layout/process1"/>
    <dgm:cxn modelId="{8E1F017A-A86D-48A2-9DDC-EF534B708678}" type="presOf" srcId="{0B1F3374-D505-4131-91B0-0739CA3CC7D0}" destId="{4A452E67-0B2A-4404-986C-361A203DC2B9}"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9248603B-24F1-4E88-B1D6-8FA36DFE826F}" type="presOf" srcId="{91C50D44-BE0A-4669-A908-09E0200F7187}" destId="{651483FF-6995-4D44-AC82-4AA2C1C3EF94}" srcOrd="0" destOrd="0" presId="urn:microsoft.com/office/officeart/2005/8/layout/process1"/>
    <dgm:cxn modelId="{98601273-E619-4048-8F70-497DF3CAB6EF}" type="presOf" srcId="{E9A08393-6376-4275-BBF5-0F3C0FE405E5}" destId="{673F4A17-5BCE-4500-81FD-2F39B29D5672}" srcOrd="0" destOrd="0" presId="urn:microsoft.com/office/officeart/2005/8/layout/process1"/>
    <dgm:cxn modelId="{42C53E65-0EAF-4319-8EEA-8BABC68B2B33}" type="presOf" srcId="{B25FCD40-6FF9-4807-9C72-472989E9456E}" destId="{5872A8D6-B0E9-4CBA-9BB7-C50411B78529}" srcOrd="0" destOrd="0" presId="urn:microsoft.com/office/officeart/2005/8/layout/process1"/>
    <dgm:cxn modelId="{5200BEC6-A1BA-4478-8772-EC67D80745ED}" type="presOf" srcId="{3F66E1DE-6BB0-481D-81D6-EC7C46DC85D7}" destId="{37771EB0-DD85-4C4D-AC90-D577A5F3AC08}" srcOrd="0" destOrd="0" presId="urn:microsoft.com/office/officeart/2005/8/layout/process1"/>
    <dgm:cxn modelId="{4C20E8EE-514D-4176-9F69-4D401735B637}" type="presOf" srcId="{B0661D80-B59F-48CA-942F-BAA5989670FC}" destId="{94A00A15-FA2F-4F79-91F5-087EC14429DA}" srcOrd="1"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EF558338-3104-45C4-BBFF-4DEA35191263}" type="presOf" srcId="{15ED132D-B254-4F7C-A474-6CDE0C0139D3}" destId="{531FADF7-C750-4477-A36E-A42A8521CC06}" srcOrd="0"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8985F45E-1718-4023-AE5C-F059939B1382}" type="presOf" srcId="{0B1F3374-D505-4131-91B0-0739CA3CC7D0}" destId="{67CB069C-EA2A-4CED-92D4-C92EDF733D04}" srcOrd="1" destOrd="0" presId="urn:microsoft.com/office/officeart/2005/8/layout/process1"/>
    <dgm:cxn modelId="{F6DF4500-2E37-411B-A55E-A169160D6889}" type="presOf" srcId="{48B41C24-0C38-4F53-8C07-538A5F705101}" destId="{F9154D2F-DC09-46DB-9988-B2A1FE8C65BC}" srcOrd="0" destOrd="0" presId="urn:microsoft.com/office/officeart/2005/8/layout/process1"/>
    <dgm:cxn modelId="{BDA87953-FF69-4809-947C-DA4CB02A5BEF}" type="presOf" srcId="{37A3516E-D913-44F7-9461-776FB6B35D80}" destId="{C89C3D02-A3D7-4C80-B069-84A5653E2F17}" srcOrd="0"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C178B603-FFCB-4204-B39B-C17068E5B429}" type="presOf" srcId="{B25FCD40-6FF9-4807-9C72-472989E9456E}" destId="{74334886-8D89-424F-96A7-11DD8020E08C}" srcOrd="1" destOrd="0" presId="urn:microsoft.com/office/officeart/2005/8/layout/process1"/>
    <dgm:cxn modelId="{E02E9EC9-997A-469C-8789-B337AD2123FA}" type="presParOf" srcId="{37771EB0-DD85-4C4D-AC90-D577A5F3AC08}" destId="{C89C3D02-A3D7-4C80-B069-84A5653E2F17}" srcOrd="0" destOrd="0" presId="urn:microsoft.com/office/officeart/2005/8/layout/process1"/>
    <dgm:cxn modelId="{3DC892E7-767D-4E8C-8A0D-55E1CFAC3E15}" type="presParOf" srcId="{37771EB0-DD85-4C4D-AC90-D577A5F3AC08}" destId="{E40A0261-3D9B-410C-A0B6-081F2274C2F5}" srcOrd="1" destOrd="0" presId="urn:microsoft.com/office/officeart/2005/8/layout/process1"/>
    <dgm:cxn modelId="{EC76BA9A-6E9C-47AE-9F05-2942DBF13E5D}" type="presParOf" srcId="{E40A0261-3D9B-410C-A0B6-081F2274C2F5}" destId="{94A00A15-FA2F-4F79-91F5-087EC14429DA}" srcOrd="0" destOrd="0" presId="urn:microsoft.com/office/officeart/2005/8/layout/process1"/>
    <dgm:cxn modelId="{1FA9552F-B780-4EC1-99DC-B40CB38F2546}" type="presParOf" srcId="{37771EB0-DD85-4C4D-AC90-D577A5F3AC08}" destId="{F9154D2F-DC09-46DB-9988-B2A1FE8C65BC}" srcOrd="2" destOrd="0" presId="urn:microsoft.com/office/officeart/2005/8/layout/process1"/>
    <dgm:cxn modelId="{4FCEF4C5-38BD-46FF-B0D8-8DE0D8FC2404}" type="presParOf" srcId="{37771EB0-DD85-4C4D-AC90-D577A5F3AC08}" destId="{5872A8D6-B0E9-4CBA-9BB7-C50411B78529}" srcOrd="3" destOrd="0" presId="urn:microsoft.com/office/officeart/2005/8/layout/process1"/>
    <dgm:cxn modelId="{93DEC49C-5ACC-4BFE-BCFE-A3A956460019}" type="presParOf" srcId="{5872A8D6-B0E9-4CBA-9BB7-C50411B78529}" destId="{74334886-8D89-424F-96A7-11DD8020E08C}" srcOrd="0" destOrd="0" presId="urn:microsoft.com/office/officeart/2005/8/layout/process1"/>
    <dgm:cxn modelId="{9CCC539E-D267-475F-84BC-4F86797DFFEE}" type="presParOf" srcId="{37771EB0-DD85-4C4D-AC90-D577A5F3AC08}" destId="{651483FF-6995-4D44-AC82-4AA2C1C3EF94}" srcOrd="4" destOrd="0" presId="urn:microsoft.com/office/officeart/2005/8/layout/process1"/>
    <dgm:cxn modelId="{AA58D1F9-238F-4E98-A763-792DC62F4E86}" type="presParOf" srcId="{37771EB0-DD85-4C4D-AC90-D577A5F3AC08}" destId="{4A452E67-0B2A-4404-986C-361A203DC2B9}" srcOrd="5" destOrd="0" presId="urn:microsoft.com/office/officeart/2005/8/layout/process1"/>
    <dgm:cxn modelId="{383476E3-7723-425D-A86B-0B696E34FC42}" type="presParOf" srcId="{4A452E67-0B2A-4404-986C-361A203DC2B9}" destId="{67CB069C-EA2A-4CED-92D4-C92EDF733D04}" srcOrd="0" destOrd="0" presId="urn:microsoft.com/office/officeart/2005/8/layout/process1"/>
    <dgm:cxn modelId="{C38A6774-D40B-4F7A-B1AE-029E25E68C8E}" type="presParOf" srcId="{37771EB0-DD85-4C4D-AC90-D577A5F3AC08}" destId="{531FADF7-C750-4477-A36E-A42A8521CC06}" srcOrd="6" destOrd="0" presId="urn:microsoft.com/office/officeart/2005/8/layout/process1"/>
    <dgm:cxn modelId="{28412DFE-35E4-43B3-8F83-D91C30C058DE}" type="presParOf" srcId="{37771EB0-DD85-4C4D-AC90-D577A5F3AC08}" destId="{D355D938-3F51-474B-AAEF-9A1D6353F585}" srcOrd="7" destOrd="0" presId="urn:microsoft.com/office/officeart/2005/8/layout/process1"/>
    <dgm:cxn modelId="{BA4730BA-F5AB-4AB0-AD59-CC4191DAA7FD}" type="presParOf" srcId="{D355D938-3F51-474B-AAEF-9A1D6353F585}" destId="{74DDAEF7-2AE6-458E-920E-E20C19E3076A}" srcOrd="0" destOrd="0" presId="urn:microsoft.com/office/officeart/2005/8/layout/process1"/>
    <dgm:cxn modelId="{96F38E8A-B9FA-422C-A2CC-AFED0F33967B}"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4_1" csCatId="accent4" phldr="1"/>
      <dgm:spPr/>
    </dgm:pt>
    <dgm:pt modelId="{37A3516E-D913-44F7-9461-776FB6B35D80}">
      <dgm:prSet phldrT="[Text]"/>
      <dgm:spPr/>
      <dgm:t>
        <a:bodyPr/>
        <a:lstStyle/>
        <a:p>
          <a:r>
            <a:rPr lang="en-US" dirty="0" smtClean="0">
              <a:solidFill>
                <a:schemeClr val="bg1"/>
              </a:solidFill>
            </a:rPr>
            <a:t>Deforestation</a:t>
          </a:r>
        </a:p>
        <a:p>
          <a:r>
            <a:rPr lang="en-US" dirty="0" smtClean="0">
              <a:solidFill>
                <a:schemeClr val="bg1"/>
              </a:solidFill>
            </a:rPr>
            <a:t>Water depletion</a:t>
          </a:r>
        </a:p>
        <a:p>
          <a:r>
            <a:rPr lang="en-US" dirty="0" smtClean="0">
              <a:solidFill>
                <a:schemeClr val="bg1"/>
              </a:solidFill>
            </a:rPr>
            <a:t>Pollution (air, land, water), </a:t>
          </a:r>
        </a:p>
        <a:p>
          <a:r>
            <a:rPr lang="en-US" dirty="0" smtClean="0">
              <a:solidFill>
                <a:schemeClr val="bg1"/>
              </a:solidFill>
            </a:rPr>
            <a:t>Biodiversity loss</a:t>
          </a:r>
        </a:p>
        <a:p>
          <a:r>
            <a:rPr lang="en-US" dirty="0" smtClean="0">
              <a:solidFill>
                <a:schemeClr val="bg1"/>
              </a:solidFill>
            </a:rPr>
            <a:t>Depletion of limited resources (minerals, oil, fish, trees)</a:t>
          </a:r>
          <a:endParaRPr lang="en-US" dirty="0">
            <a:solidFill>
              <a:schemeClr val="bg1"/>
            </a:solidFill>
          </a:endParaRPr>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solidFill>
              <a:schemeClr val="bg1"/>
            </a:solidFill>
          </a:endParaRPr>
        </a:p>
      </dgm:t>
    </dgm:pt>
    <dgm:pt modelId="{48B41C24-0C38-4F53-8C07-538A5F705101}">
      <dgm:prSet phldrT="[Text]"/>
      <dgm:spPr/>
      <dgm:t>
        <a:bodyPr/>
        <a:lstStyle/>
        <a:p>
          <a:r>
            <a:rPr lang="en-US" smtClean="0">
              <a:solidFill>
                <a:schemeClr val="bg1"/>
              </a:solidFill>
            </a:rPr>
            <a:t>Water depletion</a:t>
          </a:r>
        </a:p>
        <a:p>
          <a:r>
            <a:rPr lang="en-US" smtClean="0">
              <a:solidFill>
                <a:schemeClr val="bg1"/>
              </a:solidFill>
            </a:rPr>
            <a:t>Pollution</a:t>
          </a:r>
        </a:p>
        <a:p>
          <a:r>
            <a:rPr lang="en-US" smtClean="0">
              <a:solidFill>
                <a:schemeClr val="bg1"/>
              </a:solidFill>
            </a:rPr>
            <a:t>Greenhouse gas emissions</a:t>
          </a:r>
          <a:endParaRPr lang="en-US" dirty="0">
            <a:solidFill>
              <a:schemeClr val="bg1"/>
            </a:solidFill>
          </a:endParaRPr>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solidFill>
              <a:schemeClr val="bg1"/>
            </a:solidFill>
          </a:endParaRPr>
        </a:p>
      </dgm:t>
    </dgm:pt>
    <dgm:pt modelId="{91C50D44-BE0A-4669-A908-09E0200F7187}">
      <dgm:prSet phldrT="[Text]"/>
      <dgm:spPr/>
      <dgm:t>
        <a:bodyPr/>
        <a:lstStyle/>
        <a:p>
          <a:r>
            <a:rPr lang="en-US" dirty="0" smtClean="0">
              <a:solidFill>
                <a:schemeClr val="bg1"/>
              </a:solidFill>
            </a:rPr>
            <a:t>Greenhouse gas emissions</a:t>
          </a:r>
        </a:p>
        <a:p>
          <a:r>
            <a:rPr lang="en-US" dirty="0" smtClean="0">
              <a:solidFill>
                <a:schemeClr val="bg1"/>
              </a:solidFill>
            </a:rPr>
            <a:t>Packaging waste</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solidFill>
              <a:schemeClr val="bg1"/>
            </a:solidFill>
          </a:endParaRPr>
        </a:p>
      </dgm:t>
    </dgm:pt>
    <dgm:pt modelId="{15ED132D-B254-4F7C-A474-6CDE0C0139D3}">
      <dgm:prSet phldrT="[Text]"/>
      <dgm:spPr/>
      <dgm:t>
        <a:bodyPr/>
        <a:lstStyle/>
        <a:p>
          <a:r>
            <a:rPr lang="en-US" dirty="0" smtClean="0">
              <a:solidFill>
                <a:schemeClr val="bg1"/>
              </a:solidFill>
            </a:rPr>
            <a:t>Greenhouse gas emissions</a:t>
          </a:r>
        </a:p>
        <a:p>
          <a:r>
            <a:rPr lang="en-US" dirty="0" smtClean="0">
              <a:solidFill>
                <a:schemeClr val="bg1"/>
              </a:solidFill>
            </a:rPr>
            <a:t>Water depletion</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solidFill>
              <a:schemeClr val="bg1"/>
            </a:solidFill>
          </a:endParaRPr>
        </a:p>
      </dgm:t>
    </dgm:pt>
    <dgm:pt modelId="{E9A08393-6376-4275-BBF5-0F3C0FE405E5}">
      <dgm:prSet phldrT="[Text]"/>
      <dgm:spPr/>
      <dgm:t>
        <a:bodyPr/>
        <a:lstStyle/>
        <a:p>
          <a:r>
            <a:rPr lang="en-US" smtClean="0">
              <a:solidFill>
                <a:schemeClr val="bg1"/>
              </a:solidFill>
            </a:rPr>
            <a:t>Pollution </a:t>
          </a:r>
        </a:p>
        <a:p>
          <a:r>
            <a:rPr lang="en-US" smtClean="0">
              <a:solidFill>
                <a:schemeClr val="bg1"/>
              </a:solidFill>
            </a:rPr>
            <a:t>Land use</a:t>
          </a:r>
          <a:endParaRPr lang="en-US" dirty="0" smtClean="0">
            <a:solidFill>
              <a:schemeClr val="bg1"/>
            </a:solidFill>
          </a:endParaRP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42575511-1623-4C97-A9EA-3175D8A21255}" type="presOf" srcId="{0B1F3374-D505-4131-91B0-0739CA3CC7D0}" destId="{4A452E67-0B2A-4404-986C-361A203DC2B9}" srcOrd="0" destOrd="0" presId="urn:microsoft.com/office/officeart/2005/8/layout/process1"/>
    <dgm:cxn modelId="{0EFB4386-9BBC-4861-8E87-8C4130EDBC8C}" type="presOf" srcId="{056B473D-3DDB-4E4B-8BAB-3D736F54F210}" destId="{D355D938-3F51-474B-AAEF-9A1D6353F585}" srcOrd="0" destOrd="0" presId="urn:microsoft.com/office/officeart/2005/8/layout/process1"/>
    <dgm:cxn modelId="{DB5463D3-74EC-412A-A7E9-363406998BED}" type="presOf" srcId="{E9A08393-6376-4275-BBF5-0F3C0FE405E5}" destId="{673F4A17-5BCE-4500-81FD-2F39B29D5672}" srcOrd="0" destOrd="0" presId="urn:microsoft.com/office/officeart/2005/8/layout/process1"/>
    <dgm:cxn modelId="{9A141659-7393-4A00-A735-D103415F90B5}" type="presOf" srcId="{0B1F3374-D505-4131-91B0-0739CA3CC7D0}" destId="{67CB069C-EA2A-4CED-92D4-C92EDF733D04}" srcOrd="1"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66798FF7-6E14-4641-88B0-40FFEBC2793E}" srcId="{3F66E1DE-6BB0-481D-81D6-EC7C46DC85D7}" destId="{48B41C24-0C38-4F53-8C07-538A5F705101}" srcOrd="1" destOrd="0" parTransId="{3FAD7254-8E16-45F7-9F46-605837ED3803}" sibTransId="{B25FCD40-6FF9-4807-9C72-472989E9456E}"/>
    <dgm:cxn modelId="{1C07ED37-13EE-4A5B-8966-F5BE0ED13170}" type="presOf" srcId="{B25FCD40-6FF9-4807-9C72-472989E9456E}" destId="{74334886-8D89-424F-96A7-11DD8020E08C}" srcOrd="1" destOrd="0" presId="urn:microsoft.com/office/officeart/2005/8/layout/process1"/>
    <dgm:cxn modelId="{97141FD5-382D-4013-AC8A-FF202D2C8087}" type="presOf" srcId="{056B473D-3DDB-4E4B-8BAB-3D736F54F210}" destId="{74DDAEF7-2AE6-458E-920E-E20C19E3076A}" srcOrd="1"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99BC4FD7-794C-4408-921B-64AA109BA4A3}" type="presOf" srcId="{91C50D44-BE0A-4669-A908-09E0200F7187}" destId="{651483FF-6995-4D44-AC82-4AA2C1C3EF94}" srcOrd="0" destOrd="0" presId="urn:microsoft.com/office/officeart/2005/8/layout/process1"/>
    <dgm:cxn modelId="{D03CA8E6-38B8-4518-B175-683F996B825B}" type="presOf" srcId="{48B41C24-0C38-4F53-8C07-538A5F705101}" destId="{F9154D2F-DC09-46DB-9988-B2A1FE8C65BC}" srcOrd="0" destOrd="0" presId="urn:microsoft.com/office/officeart/2005/8/layout/process1"/>
    <dgm:cxn modelId="{DD9DCB97-3599-4C19-A685-71F17F7358A1}" type="presOf" srcId="{B0661D80-B59F-48CA-942F-BAA5989670FC}" destId="{94A00A15-FA2F-4F79-91F5-087EC14429DA}" srcOrd="1" destOrd="0" presId="urn:microsoft.com/office/officeart/2005/8/layout/process1"/>
    <dgm:cxn modelId="{2B5D1808-B914-4F7C-A483-925B88B10A08}" type="presOf" srcId="{15ED132D-B254-4F7C-A474-6CDE0C0139D3}" destId="{531FADF7-C750-4477-A36E-A42A8521CC06}" srcOrd="0" destOrd="0" presId="urn:microsoft.com/office/officeart/2005/8/layout/process1"/>
    <dgm:cxn modelId="{6036ED68-55EE-45BB-8CBA-0CDC72269185}" type="presOf" srcId="{B25FCD40-6FF9-4807-9C72-472989E9456E}" destId="{5872A8D6-B0E9-4CBA-9BB7-C50411B78529}" srcOrd="0" destOrd="0" presId="urn:microsoft.com/office/officeart/2005/8/layout/process1"/>
    <dgm:cxn modelId="{7D700350-264D-4C50-AA0A-A72C2CF5EFF6}" type="presOf" srcId="{3F66E1DE-6BB0-481D-81D6-EC7C46DC85D7}" destId="{37771EB0-DD85-4C4D-AC90-D577A5F3AC08}" srcOrd="0" destOrd="0" presId="urn:microsoft.com/office/officeart/2005/8/layout/process1"/>
    <dgm:cxn modelId="{BB4347C2-1722-4B19-8AC0-6CFA64CFB55E}" type="presOf" srcId="{37A3516E-D913-44F7-9461-776FB6B35D80}" destId="{C89C3D02-A3D7-4C80-B069-84A5653E2F17}" srcOrd="0" destOrd="0" presId="urn:microsoft.com/office/officeart/2005/8/layout/process1"/>
    <dgm:cxn modelId="{270D3869-39D8-4DD8-B9CB-E71673F0FAD8}" type="presOf" srcId="{B0661D80-B59F-48CA-942F-BAA5989670FC}" destId="{E40A0261-3D9B-410C-A0B6-081F2274C2F5}" srcOrd="0"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F0DA4C2D-EFFF-4D59-A0B4-255D6ADCABBE}" srcId="{3F66E1DE-6BB0-481D-81D6-EC7C46DC85D7}" destId="{91C50D44-BE0A-4669-A908-09E0200F7187}" srcOrd="2" destOrd="0" parTransId="{92C150FC-8231-486F-B4CD-ADF2CCF46652}" sibTransId="{0B1F3374-D505-4131-91B0-0739CA3CC7D0}"/>
    <dgm:cxn modelId="{89E75CEE-41AA-4EEA-8543-E12F773DB15A}" type="presParOf" srcId="{37771EB0-DD85-4C4D-AC90-D577A5F3AC08}" destId="{C89C3D02-A3D7-4C80-B069-84A5653E2F17}" srcOrd="0" destOrd="0" presId="urn:microsoft.com/office/officeart/2005/8/layout/process1"/>
    <dgm:cxn modelId="{F8AD334B-794E-44C1-B477-19572C963EC5}" type="presParOf" srcId="{37771EB0-DD85-4C4D-AC90-D577A5F3AC08}" destId="{E40A0261-3D9B-410C-A0B6-081F2274C2F5}" srcOrd="1" destOrd="0" presId="urn:microsoft.com/office/officeart/2005/8/layout/process1"/>
    <dgm:cxn modelId="{5ADDE83E-F36B-4174-BD39-3411F6A97B66}" type="presParOf" srcId="{E40A0261-3D9B-410C-A0B6-081F2274C2F5}" destId="{94A00A15-FA2F-4F79-91F5-087EC14429DA}" srcOrd="0" destOrd="0" presId="urn:microsoft.com/office/officeart/2005/8/layout/process1"/>
    <dgm:cxn modelId="{0B3645B0-E3A0-4C87-B50E-CFE95B3559CD}" type="presParOf" srcId="{37771EB0-DD85-4C4D-AC90-D577A5F3AC08}" destId="{F9154D2F-DC09-46DB-9988-B2A1FE8C65BC}" srcOrd="2" destOrd="0" presId="urn:microsoft.com/office/officeart/2005/8/layout/process1"/>
    <dgm:cxn modelId="{95D2C56E-78E0-4AA5-A338-EEC828F19A9B}" type="presParOf" srcId="{37771EB0-DD85-4C4D-AC90-D577A5F3AC08}" destId="{5872A8D6-B0E9-4CBA-9BB7-C50411B78529}" srcOrd="3" destOrd="0" presId="urn:microsoft.com/office/officeart/2005/8/layout/process1"/>
    <dgm:cxn modelId="{2EDD7157-5479-4891-875C-7FB4C5019441}" type="presParOf" srcId="{5872A8D6-B0E9-4CBA-9BB7-C50411B78529}" destId="{74334886-8D89-424F-96A7-11DD8020E08C}" srcOrd="0" destOrd="0" presId="urn:microsoft.com/office/officeart/2005/8/layout/process1"/>
    <dgm:cxn modelId="{981556FD-F613-4464-AB96-7DD7047F4525}" type="presParOf" srcId="{37771EB0-DD85-4C4D-AC90-D577A5F3AC08}" destId="{651483FF-6995-4D44-AC82-4AA2C1C3EF94}" srcOrd="4" destOrd="0" presId="urn:microsoft.com/office/officeart/2005/8/layout/process1"/>
    <dgm:cxn modelId="{414921B7-5EE1-449E-9742-DEDC96FA078E}" type="presParOf" srcId="{37771EB0-DD85-4C4D-AC90-D577A5F3AC08}" destId="{4A452E67-0B2A-4404-986C-361A203DC2B9}" srcOrd="5" destOrd="0" presId="urn:microsoft.com/office/officeart/2005/8/layout/process1"/>
    <dgm:cxn modelId="{A7F31430-63FB-4376-8623-F7296CD8715B}" type="presParOf" srcId="{4A452E67-0B2A-4404-986C-361A203DC2B9}" destId="{67CB069C-EA2A-4CED-92D4-C92EDF733D04}" srcOrd="0" destOrd="0" presId="urn:microsoft.com/office/officeart/2005/8/layout/process1"/>
    <dgm:cxn modelId="{1912C65E-74B3-421C-BB38-E713452D6056}" type="presParOf" srcId="{37771EB0-DD85-4C4D-AC90-D577A5F3AC08}" destId="{531FADF7-C750-4477-A36E-A42A8521CC06}" srcOrd="6" destOrd="0" presId="urn:microsoft.com/office/officeart/2005/8/layout/process1"/>
    <dgm:cxn modelId="{49F757D8-4186-4114-80C0-B72A3B6AE27E}" type="presParOf" srcId="{37771EB0-DD85-4C4D-AC90-D577A5F3AC08}" destId="{D355D938-3F51-474B-AAEF-9A1D6353F585}" srcOrd="7" destOrd="0" presId="urn:microsoft.com/office/officeart/2005/8/layout/process1"/>
    <dgm:cxn modelId="{5BCCBF32-35E5-4444-BEE1-3A9B7E28CE69}" type="presParOf" srcId="{D355D938-3F51-474B-AAEF-9A1D6353F585}" destId="{74DDAEF7-2AE6-458E-920E-E20C19E3076A}" srcOrd="0" destOrd="0" presId="urn:microsoft.com/office/officeart/2005/8/layout/process1"/>
    <dgm:cxn modelId="{2F050E57-8B54-419E-897F-163605B75395}" type="presParOf" srcId="{37771EB0-DD85-4C4D-AC90-D577A5F3AC08}" destId="{673F4A17-5BCE-4500-81FD-2F39B29D5672}" srcOrd="8" destOrd="0" presId="urn:microsoft.com/office/officeart/2005/8/layout/process1"/>
  </dgm:cxnLst>
  <dgm:bg>
    <a:noFill/>
    <a:effectLst>
      <a:softEdge rad="635000"/>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1_1" csCatId="accent1" phldr="1"/>
      <dgm:spPr/>
    </dgm:pt>
    <dgm:pt modelId="{37A3516E-D913-44F7-9461-776FB6B35D80}">
      <dgm:prSet phldrT="[Text]"/>
      <dgm:spPr/>
      <dgm:t>
        <a:bodyPr/>
        <a:lstStyle/>
        <a:p>
          <a:r>
            <a:rPr lang="en-US" dirty="0" smtClean="0"/>
            <a:t>Extraction</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t>Manufacturing</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t>Distribution</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dirty="0" smtClean="0"/>
            <a:t>Use</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t>Disposal</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6CA980BA-9A5B-43D3-B8D0-64DFAF0EECBD}" type="presOf" srcId="{056B473D-3DDB-4E4B-8BAB-3D736F54F210}" destId="{74DDAEF7-2AE6-458E-920E-E20C19E3076A}" srcOrd="1" destOrd="0" presId="urn:microsoft.com/office/officeart/2005/8/layout/process1"/>
    <dgm:cxn modelId="{4CAF5753-473F-4816-B94E-E3325EFA6E60}" type="presOf" srcId="{0B1F3374-D505-4131-91B0-0739CA3CC7D0}" destId="{67CB069C-EA2A-4CED-92D4-C92EDF733D04}" srcOrd="1" destOrd="0" presId="urn:microsoft.com/office/officeart/2005/8/layout/process1"/>
    <dgm:cxn modelId="{C25C006F-945E-425D-AAB6-B4DCD14E036F}" type="presOf" srcId="{B25FCD40-6FF9-4807-9C72-472989E9456E}" destId="{5872A8D6-B0E9-4CBA-9BB7-C50411B78529}" srcOrd="0"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5CF304AD-25E9-4DDB-9F8E-7EBCA22A9B42}" type="presOf" srcId="{056B473D-3DDB-4E4B-8BAB-3D736F54F210}" destId="{D355D938-3F51-474B-AAEF-9A1D6353F585}"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E649A1FF-4D34-4870-ADDE-384107D4DC6B}" type="presOf" srcId="{B0661D80-B59F-48CA-942F-BAA5989670FC}" destId="{94A00A15-FA2F-4F79-91F5-087EC14429DA}" srcOrd="1" destOrd="0" presId="urn:microsoft.com/office/officeart/2005/8/layout/process1"/>
    <dgm:cxn modelId="{7784A602-DEC5-4C6A-84DA-376A2642557A}" type="presOf" srcId="{3F66E1DE-6BB0-481D-81D6-EC7C46DC85D7}" destId="{37771EB0-DD85-4C4D-AC90-D577A5F3AC08}" srcOrd="0" destOrd="0" presId="urn:microsoft.com/office/officeart/2005/8/layout/process1"/>
    <dgm:cxn modelId="{57DD3874-7CC9-4797-A50A-602C1814723D}" type="presOf" srcId="{37A3516E-D913-44F7-9461-776FB6B35D80}" destId="{C89C3D02-A3D7-4C80-B069-84A5653E2F17}" srcOrd="0" destOrd="0" presId="urn:microsoft.com/office/officeart/2005/8/layout/process1"/>
    <dgm:cxn modelId="{D90C33DD-8EAA-430A-9179-BFEAC85A368D}" type="presOf" srcId="{48B41C24-0C38-4F53-8C07-538A5F705101}" destId="{F9154D2F-DC09-46DB-9988-B2A1FE8C65BC}" srcOrd="0" destOrd="0" presId="urn:microsoft.com/office/officeart/2005/8/layout/process1"/>
    <dgm:cxn modelId="{5BB81D4A-FF13-4029-9E4D-3C81A8752590}" type="presOf" srcId="{91C50D44-BE0A-4669-A908-09E0200F7187}" destId="{651483FF-6995-4D44-AC82-4AA2C1C3EF94}" srcOrd="0"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CC4D08D1-5244-4DD4-AFBB-E3519D30C495}" type="presOf" srcId="{0B1F3374-D505-4131-91B0-0739CA3CC7D0}" destId="{4A452E67-0B2A-4404-986C-361A203DC2B9}" srcOrd="0"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486AF49B-336E-4A4B-9D63-8DC45763EC72}" type="presOf" srcId="{15ED132D-B254-4F7C-A474-6CDE0C0139D3}" destId="{531FADF7-C750-4477-A36E-A42A8521CC06}" srcOrd="0" destOrd="0" presId="urn:microsoft.com/office/officeart/2005/8/layout/process1"/>
    <dgm:cxn modelId="{A668249C-90FC-4B22-A4BA-FED873631F45}" type="presOf" srcId="{E9A08393-6376-4275-BBF5-0F3C0FE405E5}" destId="{673F4A17-5BCE-4500-81FD-2F39B29D5672}" srcOrd="0"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5C5275CC-7A93-4856-B01D-9CDC283551AD}" type="presOf" srcId="{B0661D80-B59F-48CA-942F-BAA5989670FC}" destId="{E40A0261-3D9B-410C-A0B6-081F2274C2F5}" srcOrd="0" destOrd="0" presId="urn:microsoft.com/office/officeart/2005/8/layout/process1"/>
    <dgm:cxn modelId="{734FE61A-7DA6-4892-923E-522809E37987}" type="presOf" srcId="{B25FCD40-6FF9-4807-9C72-472989E9456E}" destId="{74334886-8D89-424F-96A7-11DD8020E08C}" srcOrd="1" destOrd="0" presId="urn:microsoft.com/office/officeart/2005/8/layout/process1"/>
    <dgm:cxn modelId="{9C7B6656-6A62-4350-9DBE-C29D8FA2DF38}" type="presParOf" srcId="{37771EB0-DD85-4C4D-AC90-D577A5F3AC08}" destId="{C89C3D02-A3D7-4C80-B069-84A5653E2F17}" srcOrd="0" destOrd="0" presId="urn:microsoft.com/office/officeart/2005/8/layout/process1"/>
    <dgm:cxn modelId="{38EBDAAA-8C8B-40AC-B283-8F4AEA144C00}" type="presParOf" srcId="{37771EB0-DD85-4C4D-AC90-D577A5F3AC08}" destId="{E40A0261-3D9B-410C-A0B6-081F2274C2F5}" srcOrd="1" destOrd="0" presId="urn:microsoft.com/office/officeart/2005/8/layout/process1"/>
    <dgm:cxn modelId="{3463632B-6794-45E4-ABA5-86226421D823}" type="presParOf" srcId="{E40A0261-3D9B-410C-A0B6-081F2274C2F5}" destId="{94A00A15-FA2F-4F79-91F5-087EC14429DA}" srcOrd="0" destOrd="0" presId="urn:microsoft.com/office/officeart/2005/8/layout/process1"/>
    <dgm:cxn modelId="{9B8243E7-93C2-42B7-837B-F6075A21057F}" type="presParOf" srcId="{37771EB0-DD85-4C4D-AC90-D577A5F3AC08}" destId="{F9154D2F-DC09-46DB-9988-B2A1FE8C65BC}" srcOrd="2" destOrd="0" presId="urn:microsoft.com/office/officeart/2005/8/layout/process1"/>
    <dgm:cxn modelId="{0AC4C01F-9490-4FFD-95BD-A8C5DFA15242}" type="presParOf" srcId="{37771EB0-DD85-4C4D-AC90-D577A5F3AC08}" destId="{5872A8D6-B0E9-4CBA-9BB7-C50411B78529}" srcOrd="3" destOrd="0" presId="urn:microsoft.com/office/officeart/2005/8/layout/process1"/>
    <dgm:cxn modelId="{2FDA93CB-1762-46B0-A77E-053EFBC5AC63}" type="presParOf" srcId="{5872A8D6-B0E9-4CBA-9BB7-C50411B78529}" destId="{74334886-8D89-424F-96A7-11DD8020E08C}" srcOrd="0" destOrd="0" presId="urn:microsoft.com/office/officeart/2005/8/layout/process1"/>
    <dgm:cxn modelId="{72708614-E1DE-4D2B-9411-925BA8FF1BFA}" type="presParOf" srcId="{37771EB0-DD85-4C4D-AC90-D577A5F3AC08}" destId="{651483FF-6995-4D44-AC82-4AA2C1C3EF94}" srcOrd="4" destOrd="0" presId="urn:microsoft.com/office/officeart/2005/8/layout/process1"/>
    <dgm:cxn modelId="{BCC6A08C-75A3-45F1-91B0-83FD42D5386B}" type="presParOf" srcId="{37771EB0-DD85-4C4D-AC90-D577A5F3AC08}" destId="{4A452E67-0B2A-4404-986C-361A203DC2B9}" srcOrd="5" destOrd="0" presId="urn:microsoft.com/office/officeart/2005/8/layout/process1"/>
    <dgm:cxn modelId="{2A4185BB-6BD5-42B7-9B6D-012BD4D7EE2C}" type="presParOf" srcId="{4A452E67-0B2A-4404-986C-361A203DC2B9}" destId="{67CB069C-EA2A-4CED-92D4-C92EDF733D04}" srcOrd="0" destOrd="0" presId="urn:microsoft.com/office/officeart/2005/8/layout/process1"/>
    <dgm:cxn modelId="{A785EC5C-C341-4BCD-8C68-4D0A823961F6}" type="presParOf" srcId="{37771EB0-DD85-4C4D-AC90-D577A5F3AC08}" destId="{531FADF7-C750-4477-A36E-A42A8521CC06}" srcOrd="6" destOrd="0" presId="urn:microsoft.com/office/officeart/2005/8/layout/process1"/>
    <dgm:cxn modelId="{B2444E4A-23E4-49BB-A015-41A36AB0E70F}" type="presParOf" srcId="{37771EB0-DD85-4C4D-AC90-D577A5F3AC08}" destId="{D355D938-3F51-474B-AAEF-9A1D6353F585}" srcOrd="7" destOrd="0" presId="urn:microsoft.com/office/officeart/2005/8/layout/process1"/>
    <dgm:cxn modelId="{23367B04-BA3C-4F68-811C-B063F7349F63}" type="presParOf" srcId="{D355D938-3F51-474B-AAEF-9A1D6353F585}" destId="{74DDAEF7-2AE6-458E-920E-E20C19E3076A}" srcOrd="0" destOrd="0" presId="urn:microsoft.com/office/officeart/2005/8/layout/process1"/>
    <dgm:cxn modelId="{C4BA8458-A13B-4CF5-A8F5-2B3603476CDE}"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2_1" csCatId="accent2" phldr="1"/>
      <dgm:spPr/>
    </dgm:pt>
    <dgm:pt modelId="{37A3516E-D913-44F7-9461-776FB6B35D80}">
      <dgm:prSet phldrT="[Text]"/>
      <dgm:spPr/>
      <dgm:t>
        <a:bodyPr/>
        <a:lstStyle/>
        <a:p>
          <a:r>
            <a:rPr lang="en-US" dirty="0" smtClean="0">
              <a:solidFill>
                <a:schemeClr val="bg1"/>
              </a:solidFill>
            </a:rPr>
            <a:t>Displacement of local community</a:t>
          </a:r>
        </a:p>
        <a:p>
          <a:r>
            <a:rPr lang="en-US" dirty="0" smtClean="0">
              <a:solidFill>
                <a:schemeClr val="bg1"/>
              </a:solidFill>
            </a:rPr>
            <a:t>Health and safety of local community</a:t>
          </a:r>
        </a:p>
        <a:p>
          <a:r>
            <a:rPr lang="en-US" dirty="0" smtClean="0">
              <a:solidFill>
                <a:schemeClr val="bg1"/>
              </a:solidFill>
            </a:rPr>
            <a:t>Conflict minerals (where profit from mining funds armed conflict)</a:t>
          </a:r>
          <a:endParaRPr lang="en-US" dirty="0">
            <a:solidFill>
              <a:schemeClr val="bg1"/>
            </a:solidFill>
          </a:endParaRPr>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solidFill>
                <a:schemeClr val="bg1"/>
              </a:solidFill>
            </a:rPr>
            <a:t>Worker safety </a:t>
          </a:r>
        </a:p>
        <a:p>
          <a:r>
            <a:rPr lang="en-US" dirty="0" smtClean="0">
              <a:solidFill>
                <a:schemeClr val="bg1"/>
              </a:solidFill>
            </a:rPr>
            <a:t>Labor rights (Fair wages, equal pay between men and women, fair hours, no child labor, no forced labor)</a:t>
          </a:r>
          <a:endParaRPr lang="en-US" dirty="0">
            <a:solidFill>
              <a:schemeClr val="bg1"/>
            </a:solidFill>
          </a:endParaRPr>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solidFill>
                <a:schemeClr val="bg1"/>
              </a:solidFill>
            </a:rPr>
            <a:t>Health and safety of surrounding communities (especially along pipelines, highways, or major train lines)</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smtClean="0">
              <a:solidFill>
                <a:schemeClr val="bg1"/>
              </a:solidFill>
            </a:rPr>
            <a:t>Health, safety, and privacy of the consumer</a:t>
          </a:r>
          <a:endParaRPr lang="en-US" dirty="0" smtClean="0">
            <a:solidFill>
              <a:schemeClr val="bg1"/>
            </a:solidFill>
          </a:endParaRP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solidFill>
                <a:schemeClr val="bg1"/>
              </a:solidFill>
            </a:rPr>
            <a:t>Health of the local community</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833FC3FA-6E68-4BBA-B48C-17097888C059}" type="presOf" srcId="{0B1F3374-D505-4131-91B0-0739CA3CC7D0}" destId="{4A452E67-0B2A-4404-986C-361A203DC2B9}" srcOrd="0" destOrd="0" presId="urn:microsoft.com/office/officeart/2005/8/layout/process1"/>
    <dgm:cxn modelId="{1A3DE758-C774-4CE9-86EE-E3DAC2DC1955}" type="presOf" srcId="{B0661D80-B59F-48CA-942F-BAA5989670FC}" destId="{94A00A15-FA2F-4F79-91F5-087EC14429DA}" srcOrd="1" destOrd="0" presId="urn:microsoft.com/office/officeart/2005/8/layout/process1"/>
    <dgm:cxn modelId="{F83C67A6-C03C-450C-A757-31FA99F90F1F}" type="presOf" srcId="{B25FCD40-6FF9-4807-9C72-472989E9456E}" destId="{5872A8D6-B0E9-4CBA-9BB7-C50411B78529}" srcOrd="0" destOrd="0" presId="urn:microsoft.com/office/officeart/2005/8/layout/process1"/>
    <dgm:cxn modelId="{714D6850-6CF6-4E88-8290-D0216327E26F}" type="presOf" srcId="{48B41C24-0C38-4F53-8C07-538A5F705101}" destId="{F9154D2F-DC09-46DB-9988-B2A1FE8C65BC}" srcOrd="0" destOrd="0" presId="urn:microsoft.com/office/officeart/2005/8/layout/process1"/>
    <dgm:cxn modelId="{49A0E6CE-F034-4E37-8ADD-B4A16D7C9893}" type="presOf" srcId="{E9A08393-6376-4275-BBF5-0F3C0FE405E5}" destId="{673F4A17-5BCE-4500-81FD-2F39B29D5672}" srcOrd="0"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F1ECC282-AF10-446A-A65E-F1B78B8744AA}" type="presOf" srcId="{37A3516E-D913-44F7-9461-776FB6B35D80}" destId="{C89C3D02-A3D7-4C80-B069-84A5653E2F17}"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D1EFD287-8A72-421D-9992-1C0058D4F383}" type="presOf" srcId="{056B473D-3DDB-4E4B-8BAB-3D736F54F210}" destId="{D355D938-3F51-474B-AAEF-9A1D6353F585}" srcOrd="0"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B3323C7F-BD3A-414F-B93C-3A414C0E06A3}" type="presOf" srcId="{15ED132D-B254-4F7C-A474-6CDE0C0139D3}" destId="{531FADF7-C750-4477-A36E-A42A8521CC06}" srcOrd="0" destOrd="0" presId="urn:microsoft.com/office/officeart/2005/8/layout/process1"/>
    <dgm:cxn modelId="{DD6BCE60-3AFC-4F18-BF6D-74E0CE68933F}" type="presOf" srcId="{056B473D-3DDB-4E4B-8BAB-3D736F54F210}" destId="{74DDAEF7-2AE6-458E-920E-E20C19E3076A}" srcOrd="1" destOrd="0" presId="urn:microsoft.com/office/officeart/2005/8/layout/process1"/>
    <dgm:cxn modelId="{E4179007-DC02-47E2-AF96-45BC6B704CF0}" type="presOf" srcId="{B25FCD40-6FF9-4807-9C72-472989E9456E}" destId="{74334886-8D89-424F-96A7-11DD8020E08C}" srcOrd="1" destOrd="0" presId="urn:microsoft.com/office/officeart/2005/8/layout/process1"/>
    <dgm:cxn modelId="{415839A0-22E1-40FC-BD3B-D362A5E37DCC}" type="presOf" srcId="{B0661D80-B59F-48CA-942F-BAA5989670FC}" destId="{E40A0261-3D9B-410C-A0B6-081F2274C2F5}" srcOrd="0"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50CC015A-16C3-4518-8107-7CD20D4DE31D}" type="presOf" srcId="{0B1F3374-D505-4131-91B0-0739CA3CC7D0}" destId="{67CB069C-EA2A-4CED-92D4-C92EDF733D04}" srcOrd="1" destOrd="0" presId="urn:microsoft.com/office/officeart/2005/8/layout/process1"/>
    <dgm:cxn modelId="{AF63E808-2894-4905-8C44-BAB3F0B3C214}" type="presOf" srcId="{91C50D44-BE0A-4669-A908-09E0200F7187}" destId="{651483FF-6995-4D44-AC82-4AA2C1C3EF94}" srcOrd="0"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C45EB569-3168-4CF4-8A16-C71CC1FC0110}" type="presOf" srcId="{3F66E1DE-6BB0-481D-81D6-EC7C46DC85D7}" destId="{37771EB0-DD85-4C4D-AC90-D577A5F3AC08}" srcOrd="0" destOrd="0" presId="urn:microsoft.com/office/officeart/2005/8/layout/process1"/>
    <dgm:cxn modelId="{8628B1E3-EA1A-42B5-B310-06F508EDE30A}" type="presParOf" srcId="{37771EB0-DD85-4C4D-AC90-D577A5F3AC08}" destId="{C89C3D02-A3D7-4C80-B069-84A5653E2F17}" srcOrd="0" destOrd="0" presId="urn:microsoft.com/office/officeart/2005/8/layout/process1"/>
    <dgm:cxn modelId="{79918053-A1A7-40C7-BEBC-BAD658ECD974}" type="presParOf" srcId="{37771EB0-DD85-4C4D-AC90-D577A5F3AC08}" destId="{E40A0261-3D9B-410C-A0B6-081F2274C2F5}" srcOrd="1" destOrd="0" presId="urn:microsoft.com/office/officeart/2005/8/layout/process1"/>
    <dgm:cxn modelId="{8F0BF46B-899A-4B9F-8888-FAFDBAC6CE0F}" type="presParOf" srcId="{E40A0261-3D9B-410C-A0B6-081F2274C2F5}" destId="{94A00A15-FA2F-4F79-91F5-087EC14429DA}" srcOrd="0" destOrd="0" presId="urn:microsoft.com/office/officeart/2005/8/layout/process1"/>
    <dgm:cxn modelId="{B2932405-C2ED-42BD-A688-EE71C1F3FDB1}" type="presParOf" srcId="{37771EB0-DD85-4C4D-AC90-D577A5F3AC08}" destId="{F9154D2F-DC09-46DB-9988-B2A1FE8C65BC}" srcOrd="2" destOrd="0" presId="urn:microsoft.com/office/officeart/2005/8/layout/process1"/>
    <dgm:cxn modelId="{ABE1C2B7-6AD0-4BED-8C35-5CFAA3402F4B}" type="presParOf" srcId="{37771EB0-DD85-4C4D-AC90-D577A5F3AC08}" destId="{5872A8D6-B0E9-4CBA-9BB7-C50411B78529}" srcOrd="3" destOrd="0" presId="urn:microsoft.com/office/officeart/2005/8/layout/process1"/>
    <dgm:cxn modelId="{A43E39B4-611F-48F8-BD52-B07E4646470C}" type="presParOf" srcId="{5872A8D6-B0E9-4CBA-9BB7-C50411B78529}" destId="{74334886-8D89-424F-96A7-11DD8020E08C}" srcOrd="0" destOrd="0" presId="urn:microsoft.com/office/officeart/2005/8/layout/process1"/>
    <dgm:cxn modelId="{92059B89-44B5-4F24-9CC4-0984EA5EA2AB}" type="presParOf" srcId="{37771EB0-DD85-4C4D-AC90-D577A5F3AC08}" destId="{651483FF-6995-4D44-AC82-4AA2C1C3EF94}" srcOrd="4" destOrd="0" presId="urn:microsoft.com/office/officeart/2005/8/layout/process1"/>
    <dgm:cxn modelId="{36DA3524-6612-4ED1-B4A9-BE26A15A3984}" type="presParOf" srcId="{37771EB0-DD85-4C4D-AC90-D577A5F3AC08}" destId="{4A452E67-0B2A-4404-986C-361A203DC2B9}" srcOrd="5" destOrd="0" presId="urn:microsoft.com/office/officeart/2005/8/layout/process1"/>
    <dgm:cxn modelId="{AED2CA54-0B78-4434-80E1-65BCA15C9424}" type="presParOf" srcId="{4A452E67-0B2A-4404-986C-361A203DC2B9}" destId="{67CB069C-EA2A-4CED-92D4-C92EDF733D04}" srcOrd="0" destOrd="0" presId="urn:microsoft.com/office/officeart/2005/8/layout/process1"/>
    <dgm:cxn modelId="{141D92C2-6693-41F0-A3B7-3A7D92B24937}" type="presParOf" srcId="{37771EB0-DD85-4C4D-AC90-D577A5F3AC08}" destId="{531FADF7-C750-4477-A36E-A42A8521CC06}" srcOrd="6" destOrd="0" presId="urn:microsoft.com/office/officeart/2005/8/layout/process1"/>
    <dgm:cxn modelId="{52A4DAA0-AA13-484E-8E3B-79961FD93F21}" type="presParOf" srcId="{37771EB0-DD85-4C4D-AC90-D577A5F3AC08}" destId="{D355D938-3F51-474B-AAEF-9A1D6353F585}" srcOrd="7" destOrd="0" presId="urn:microsoft.com/office/officeart/2005/8/layout/process1"/>
    <dgm:cxn modelId="{71ADDDB7-EEE9-479B-A577-7A3DD638B446}" type="presParOf" srcId="{D355D938-3F51-474B-AAEF-9A1D6353F585}" destId="{74DDAEF7-2AE6-458E-920E-E20C19E3076A}" srcOrd="0" destOrd="0" presId="urn:microsoft.com/office/officeart/2005/8/layout/process1"/>
    <dgm:cxn modelId="{51D7E07E-5A1E-466D-8F92-9EE7DB912BCC}"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1_1" csCatId="accent1" phldr="1"/>
      <dgm:spPr/>
    </dgm:pt>
    <dgm:pt modelId="{37A3516E-D913-44F7-9461-776FB6B35D80}">
      <dgm:prSet phldrT="[Text]"/>
      <dgm:spPr/>
      <dgm:t>
        <a:bodyPr/>
        <a:lstStyle/>
        <a:p>
          <a:r>
            <a:rPr lang="en-US" dirty="0" smtClean="0"/>
            <a:t>Extraction</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t>Manufacturing</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t>Distribution</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dirty="0" smtClean="0"/>
            <a:t>Use</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t>Disposal</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EFE78201-40C5-49C4-8EBA-8F5741A90AA9}" type="presOf" srcId="{B0661D80-B59F-48CA-942F-BAA5989670FC}" destId="{E40A0261-3D9B-410C-A0B6-081F2274C2F5}" srcOrd="0" destOrd="0" presId="urn:microsoft.com/office/officeart/2005/8/layout/process1"/>
    <dgm:cxn modelId="{B01318E0-6C3F-456B-B499-48EDDC7D7EEE}" type="presOf" srcId="{48B41C24-0C38-4F53-8C07-538A5F705101}" destId="{F9154D2F-DC09-46DB-9988-B2A1FE8C65BC}" srcOrd="0" destOrd="0" presId="urn:microsoft.com/office/officeart/2005/8/layout/process1"/>
    <dgm:cxn modelId="{DDD7CD78-6433-401E-8970-EBB765E62101}" type="presOf" srcId="{056B473D-3DDB-4E4B-8BAB-3D736F54F210}" destId="{74DDAEF7-2AE6-458E-920E-E20C19E3076A}" srcOrd="1"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A14313F8-9B1E-458D-B0A9-97B61E94387F}" type="presOf" srcId="{056B473D-3DDB-4E4B-8BAB-3D736F54F210}" destId="{D355D938-3F51-474B-AAEF-9A1D6353F585}" srcOrd="0" destOrd="0" presId="urn:microsoft.com/office/officeart/2005/8/layout/process1"/>
    <dgm:cxn modelId="{60120FDA-C72C-4AB9-9CD6-EF47CD01B050}" type="presOf" srcId="{0B1F3374-D505-4131-91B0-0739CA3CC7D0}" destId="{67CB069C-EA2A-4CED-92D4-C92EDF733D04}" srcOrd="1" destOrd="0" presId="urn:microsoft.com/office/officeart/2005/8/layout/process1"/>
    <dgm:cxn modelId="{4C220845-6B4E-4167-8944-8EF99C5011AE}" type="presOf" srcId="{0B1F3374-D505-4131-91B0-0739CA3CC7D0}" destId="{4A452E67-0B2A-4404-986C-361A203DC2B9}" srcOrd="0" destOrd="0" presId="urn:microsoft.com/office/officeart/2005/8/layout/process1"/>
    <dgm:cxn modelId="{30C3A248-B39F-43AA-BD19-4259B0F7EECA}" type="presOf" srcId="{B0661D80-B59F-48CA-942F-BAA5989670FC}" destId="{94A00A15-FA2F-4F79-91F5-087EC14429DA}" srcOrd="1"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1D237177-35BE-4E6B-8386-E7CC4D7C49F9}" type="presOf" srcId="{E9A08393-6376-4275-BBF5-0F3C0FE405E5}" destId="{673F4A17-5BCE-4500-81FD-2F39B29D5672}" srcOrd="0" destOrd="0" presId="urn:microsoft.com/office/officeart/2005/8/layout/process1"/>
    <dgm:cxn modelId="{E904902F-F583-4979-BC4A-2B174B8C7172}" type="presOf" srcId="{B25FCD40-6FF9-4807-9C72-472989E9456E}" destId="{74334886-8D89-424F-96A7-11DD8020E08C}" srcOrd="1" destOrd="0" presId="urn:microsoft.com/office/officeart/2005/8/layout/process1"/>
    <dgm:cxn modelId="{6B2290D3-1296-4721-92E8-2BED6C4EF787}" type="presOf" srcId="{37A3516E-D913-44F7-9461-776FB6B35D80}" destId="{C89C3D02-A3D7-4C80-B069-84A5653E2F17}" srcOrd="0"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A2E85E9D-2930-4D8E-B3C1-20AC810736EB}" srcId="{3F66E1DE-6BB0-481D-81D6-EC7C46DC85D7}" destId="{15ED132D-B254-4F7C-A474-6CDE0C0139D3}" srcOrd="3" destOrd="0" parTransId="{4EE997C5-057E-4364-9C1D-328F63477457}" sibTransId="{056B473D-3DDB-4E4B-8BAB-3D736F54F210}"/>
    <dgm:cxn modelId="{37CBDAB7-EF2F-45E5-A3CB-B211DFC52065}" type="presOf" srcId="{91C50D44-BE0A-4669-A908-09E0200F7187}" destId="{651483FF-6995-4D44-AC82-4AA2C1C3EF94}" srcOrd="0"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53443B21-982B-422E-B2A4-826BD798E8FD}" type="presOf" srcId="{3F66E1DE-6BB0-481D-81D6-EC7C46DC85D7}" destId="{37771EB0-DD85-4C4D-AC90-D577A5F3AC08}" srcOrd="0" destOrd="0" presId="urn:microsoft.com/office/officeart/2005/8/layout/process1"/>
    <dgm:cxn modelId="{3642B0AE-01CD-4D00-80D4-AAAC414516ED}" type="presOf" srcId="{15ED132D-B254-4F7C-A474-6CDE0C0139D3}" destId="{531FADF7-C750-4477-A36E-A42A8521CC06}" srcOrd="0" destOrd="0" presId="urn:microsoft.com/office/officeart/2005/8/layout/process1"/>
    <dgm:cxn modelId="{D95532F8-95FC-43F6-B704-55B0525A5DEE}" type="presOf" srcId="{B25FCD40-6FF9-4807-9C72-472989E9456E}" destId="{5872A8D6-B0E9-4CBA-9BB7-C50411B78529}" srcOrd="0" destOrd="0" presId="urn:microsoft.com/office/officeart/2005/8/layout/process1"/>
    <dgm:cxn modelId="{F56A8EAE-DBA6-414D-8558-3F160FDC619F}" type="presParOf" srcId="{37771EB0-DD85-4C4D-AC90-D577A5F3AC08}" destId="{C89C3D02-A3D7-4C80-B069-84A5653E2F17}" srcOrd="0" destOrd="0" presId="urn:microsoft.com/office/officeart/2005/8/layout/process1"/>
    <dgm:cxn modelId="{6F58FE5B-1F76-4714-AE89-1F086DB0F0D2}" type="presParOf" srcId="{37771EB0-DD85-4C4D-AC90-D577A5F3AC08}" destId="{E40A0261-3D9B-410C-A0B6-081F2274C2F5}" srcOrd="1" destOrd="0" presId="urn:microsoft.com/office/officeart/2005/8/layout/process1"/>
    <dgm:cxn modelId="{8A779238-AFFD-4B71-94CA-7C3E9C731FE4}" type="presParOf" srcId="{E40A0261-3D9B-410C-A0B6-081F2274C2F5}" destId="{94A00A15-FA2F-4F79-91F5-087EC14429DA}" srcOrd="0" destOrd="0" presId="urn:microsoft.com/office/officeart/2005/8/layout/process1"/>
    <dgm:cxn modelId="{0ABF38F3-02A4-40FC-9E9C-BAE5B086822F}" type="presParOf" srcId="{37771EB0-DD85-4C4D-AC90-D577A5F3AC08}" destId="{F9154D2F-DC09-46DB-9988-B2A1FE8C65BC}" srcOrd="2" destOrd="0" presId="urn:microsoft.com/office/officeart/2005/8/layout/process1"/>
    <dgm:cxn modelId="{BEBD56EC-C497-4A18-A698-DE55C86AA775}" type="presParOf" srcId="{37771EB0-DD85-4C4D-AC90-D577A5F3AC08}" destId="{5872A8D6-B0E9-4CBA-9BB7-C50411B78529}" srcOrd="3" destOrd="0" presId="urn:microsoft.com/office/officeart/2005/8/layout/process1"/>
    <dgm:cxn modelId="{62783913-C13E-4ADC-AC40-0EE2CB052EDB}" type="presParOf" srcId="{5872A8D6-B0E9-4CBA-9BB7-C50411B78529}" destId="{74334886-8D89-424F-96A7-11DD8020E08C}" srcOrd="0" destOrd="0" presId="urn:microsoft.com/office/officeart/2005/8/layout/process1"/>
    <dgm:cxn modelId="{5B077DE5-BCE5-4706-B8E6-D5E0DB3F5813}" type="presParOf" srcId="{37771EB0-DD85-4C4D-AC90-D577A5F3AC08}" destId="{651483FF-6995-4D44-AC82-4AA2C1C3EF94}" srcOrd="4" destOrd="0" presId="urn:microsoft.com/office/officeart/2005/8/layout/process1"/>
    <dgm:cxn modelId="{60A6B683-384B-43E3-B292-485B8BA4501F}" type="presParOf" srcId="{37771EB0-DD85-4C4D-AC90-D577A5F3AC08}" destId="{4A452E67-0B2A-4404-986C-361A203DC2B9}" srcOrd="5" destOrd="0" presId="urn:microsoft.com/office/officeart/2005/8/layout/process1"/>
    <dgm:cxn modelId="{5124B8F9-D5E8-408D-828D-2C04E7245829}" type="presParOf" srcId="{4A452E67-0B2A-4404-986C-361A203DC2B9}" destId="{67CB069C-EA2A-4CED-92D4-C92EDF733D04}" srcOrd="0" destOrd="0" presId="urn:microsoft.com/office/officeart/2005/8/layout/process1"/>
    <dgm:cxn modelId="{21CBFF39-A6E2-42A8-80C5-A141DC2071D3}" type="presParOf" srcId="{37771EB0-DD85-4C4D-AC90-D577A5F3AC08}" destId="{531FADF7-C750-4477-A36E-A42A8521CC06}" srcOrd="6" destOrd="0" presId="urn:microsoft.com/office/officeart/2005/8/layout/process1"/>
    <dgm:cxn modelId="{9D02A448-6365-462A-B779-E7C5EF48D691}" type="presParOf" srcId="{37771EB0-DD85-4C4D-AC90-D577A5F3AC08}" destId="{D355D938-3F51-474B-AAEF-9A1D6353F585}" srcOrd="7" destOrd="0" presId="urn:microsoft.com/office/officeart/2005/8/layout/process1"/>
    <dgm:cxn modelId="{3FE526D6-22A4-4CF2-8EBD-35E930426CEC}" type="presParOf" srcId="{D355D938-3F51-474B-AAEF-9A1D6353F585}" destId="{74DDAEF7-2AE6-458E-920E-E20C19E3076A}" srcOrd="0" destOrd="0" presId="urn:microsoft.com/office/officeart/2005/8/layout/process1"/>
    <dgm:cxn modelId="{79D0264E-66EA-4622-98A7-2270EDD59F4C}"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1_1" csCatId="accent1" phldr="1"/>
      <dgm:spPr/>
    </dgm:pt>
    <dgm:pt modelId="{37A3516E-D913-44F7-9461-776FB6B35D80}">
      <dgm:prSet phldrT="[Text]"/>
      <dgm:spPr/>
      <dgm:t>
        <a:bodyPr/>
        <a:lstStyle/>
        <a:p>
          <a:r>
            <a:rPr lang="en-US" dirty="0" smtClean="0"/>
            <a:t>Extraction</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t>Manufacturing</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t>Distribution</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dirty="0" smtClean="0"/>
            <a:t>Use</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t>Disposal</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BAAEF628-71BE-4760-82C6-0B2FECB237FD}" type="presOf" srcId="{B0661D80-B59F-48CA-942F-BAA5989670FC}" destId="{94A00A15-FA2F-4F79-91F5-087EC14429DA}" srcOrd="1" destOrd="0" presId="urn:microsoft.com/office/officeart/2005/8/layout/process1"/>
    <dgm:cxn modelId="{D40A6D47-6F9B-4354-BFC1-C3AD083EF5B6}" type="presOf" srcId="{0B1F3374-D505-4131-91B0-0739CA3CC7D0}" destId="{67CB069C-EA2A-4CED-92D4-C92EDF733D04}" srcOrd="1" destOrd="0" presId="urn:microsoft.com/office/officeart/2005/8/layout/process1"/>
    <dgm:cxn modelId="{361B0ADA-648C-4AB5-B757-3E5337D320F5}" type="presOf" srcId="{E9A08393-6376-4275-BBF5-0F3C0FE405E5}" destId="{673F4A17-5BCE-4500-81FD-2F39B29D5672}" srcOrd="0"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98BCB7BF-8B52-40BB-A738-DDB86B47F6D0}" type="presOf" srcId="{B0661D80-B59F-48CA-942F-BAA5989670FC}" destId="{E40A0261-3D9B-410C-A0B6-081F2274C2F5}" srcOrd="0" destOrd="0" presId="urn:microsoft.com/office/officeart/2005/8/layout/process1"/>
    <dgm:cxn modelId="{35AEE2EE-A92A-4CDF-AC70-C347C5FEF815}" type="presOf" srcId="{37A3516E-D913-44F7-9461-776FB6B35D80}" destId="{C89C3D02-A3D7-4C80-B069-84A5653E2F17}"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D8CB2065-F3DC-45CD-A7F7-79E7CCE34AF7}" type="presOf" srcId="{B25FCD40-6FF9-4807-9C72-472989E9456E}" destId="{74334886-8D89-424F-96A7-11DD8020E08C}" srcOrd="1"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57BCFE88-2831-48AA-A90F-B0644E8A49A9}" type="presOf" srcId="{48B41C24-0C38-4F53-8C07-538A5F705101}" destId="{F9154D2F-DC09-46DB-9988-B2A1FE8C65BC}" srcOrd="0" destOrd="0" presId="urn:microsoft.com/office/officeart/2005/8/layout/process1"/>
    <dgm:cxn modelId="{65274708-0609-4605-80D2-625F01AE6C96}" type="presOf" srcId="{056B473D-3DDB-4E4B-8BAB-3D736F54F210}" destId="{D355D938-3F51-474B-AAEF-9A1D6353F585}" srcOrd="0"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2EE2550B-7AC9-4994-AC12-9B41F1F72A2D}" type="presOf" srcId="{056B473D-3DDB-4E4B-8BAB-3D736F54F210}" destId="{74DDAEF7-2AE6-458E-920E-E20C19E3076A}" srcOrd="1"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1B9EFE7F-F6A6-430B-BD19-21D375AF5364}" type="presOf" srcId="{0B1F3374-D505-4131-91B0-0739CA3CC7D0}" destId="{4A452E67-0B2A-4404-986C-361A203DC2B9}" srcOrd="0" destOrd="0" presId="urn:microsoft.com/office/officeart/2005/8/layout/process1"/>
    <dgm:cxn modelId="{5F98A4D6-2A8E-4DD6-90E9-D555A1BF3786}" type="presOf" srcId="{15ED132D-B254-4F7C-A474-6CDE0C0139D3}" destId="{531FADF7-C750-4477-A36E-A42A8521CC06}" srcOrd="0" destOrd="0" presId="urn:microsoft.com/office/officeart/2005/8/layout/process1"/>
    <dgm:cxn modelId="{56902761-2F82-442F-B6EE-B8FDCC157F24}" type="presOf" srcId="{91C50D44-BE0A-4669-A908-09E0200F7187}" destId="{651483FF-6995-4D44-AC82-4AA2C1C3EF94}" srcOrd="0" destOrd="0" presId="urn:microsoft.com/office/officeart/2005/8/layout/process1"/>
    <dgm:cxn modelId="{8671899E-78E6-44F2-9682-BBD983607CB1}" type="presOf" srcId="{3F66E1DE-6BB0-481D-81D6-EC7C46DC85D7}" destId="{37771EB0-DD85-4C4D-AC90-D577A5F3AC08}" srcOrd="0" destOrd="0" presId="urn:microsoft.com/office/officeart/2005/8/layout/process1"/>
    <dgm:cxn modelId="{5917EC10-6277-4C96-A4E2-1BB02B5C7098}" type="presOf" srcId="{B25FCD40-6FF9-4807-9C72-472989E9456E}" destId="{5872A8D6-B0E9-4CBA-9BB7-C50411B78529}" srcOrd="0" destOrd="0" presId="urn:microsoft.com/office/officeart/2005/8/layout/process1"/>
    <dgm:cxn modelId="{4FAD3C6F-BBF8-4FD4-9D16-FC6DD7D6D8B6}" type="presParOf" srcId="{37771EB0-DD85-4C4D-AC90-D577A5F3AC08}" destId="{C89C3D02-A3D7-4C80-B069-84A5653E2F17}" srcOrd="0" destOrd="0" presId="urn:microsoft.com/office/officeart/2005/8/layout/process1"/>
    <dgm:cxn modelId="{7268EE67-35E4-4648-A7E1-A29407D29BDD}" type="presParOf" srcId="{37771EB0-DD85-4C4D-AC90-D577A5F3AC08}" destId="{E40A0261-3D9B-410C-A0B6-081F2274C2F5}" srcOrd="1" destOrd="0" presId="urn:microsoft.com/office/officeart/2005/8/layout/process1"/>
    <dgm:cxn modelId="{C6EBE62E-EED0-4070-AC01-4A0B49A265C5}" type="presParOf" srcId="{E40A0261-3D9B-410C-A0B6-081F2274C2F5}" destId="{94A00A15-FA2F-4F79-91F5-087EC14429DA}" srcOrd="0" destOrd="0" presId="urn:microsoft.com/office/officeart/2005/8/layout/process1"/>
    <dgm:cxn modelId="{D2F70957-820B-4FC4-88BD-606488BD5EC8}" type="presParOf" srcId="{37771EB0-DD85-4C4D-AC90-D577A5F3AC08}" destId="{F9154D2F-DC09-46DB-9988-B2A1FE8C65BC}" srcOrd="2" destOrd="0" presId="urn:microsoft.com/office/officeart/2005/8/layout/process1"/>
    <dgm:cxn modelId="{8588C430-0B6C-485A-8B48-40039B3AA001}" type="presParOf" srcId="{37771EB0-DD85-4C4D-AC90-D577A5F3AC08}" destId="{5872A8D6-B0E9-4CBA-9BB7-C50411B78529}" srcOrd="3" destOrd="0" presId="urn:microsoft.com/office/officeart/2005/8/layout/process1"/>
    <dgm:cxn modelId="{5FF29925-3EB2-4262-A9D2-7CFD8326F8B4}" type="presParOf" srcId="{5872A8D6-B0E9-4CBA-9BB7-C50411B78529}" destId="{74334886-8D89-424F-96A7-11DD8020E08C}" srcOrd="0" destOrd="0" presId="urn:microsoft.com/office/officeart/2005/8/layout/process1"/>
    <dgm:cxn modelId="{136079D6-1476-4FAD-9402-0E2E1C96D1EA}" type="presParOf" srcId="{37771EB0-DD85-4C4D-AC90-D577A5F3AC08}" destId="{651483FF-6995-4D44-AC82-4AA2C1C3EF94}" srcOrd="4" destOrd="0" presId="urn:microsoft.com/office/officeart/2005/8/layout/process1"/>
    <dgm:cxn modelId="{835FCD81-8A10-42E8-9179-3F70930B7B11}" type="presParOf" srcId="{37771EB0-DD85-4C4D-AC90-D577A5F3AC08}" destId="{4A452E67-0B2A-4404-986C-361A203DC2B9}" srcOrd="5" destOrd="0" presId="urn:microsoft.com/office/officeart/2005/8/layout/process1"/>
    <dgm:cxn modelId="{336165CA-DF9C-4EE9-B860-2CE53FB3B9BC}" type="presParOf" srcId="{4A452E67-0B2A-4404-986C-361A203DC2B9}" destId="{67CB069C-EA2A-4CED-92D4-C92EDF733D04}" srcOrd="0" destOrd="0" presId="urn:microsoft.com/office/officeart/2005/8/layout/process1"/>
    <dgm:cxn modelId="{E02DA9C8-D628-4595-8323-87B63F0C2F0E}" type="presParOf" srcId="{37771EB0-DD85-4C4D-AC90-D577A5F3AC08}" destId="{531FADF7-C750-4477-A36E-A42A8521CC06}" srcOrd="6" destOrd="0" presId="urn:microsoft.com/office/officeart/2005/8/layout/process1"/>
    <dgm:cxn modelId="{3450E0DA-1D84-43A9-9188-3B92D76FD3E1}" type="presParOf" srcId="{37771EB0-DD85-4C4D-AC90-D577A5F3AC08}" destId="{D355D938-3F51-474B-AAEF-9A1D6353F585}" srcOrd="7" destOrd="0" presId="urn:microsoft.com/office/officeart/2005/8/layout/process1"/>
    <dgm:cxn modelId="{53BCAB62-794D-4D0E-8E9D-50221BCFCB93}" type="presParOf" srcId="{D355D938-3F51-474B-AAEF-9A1D6353F585}" destId="{74DDAEF7-2AE6-458E-920E-E20C19E3076A}" srcOrd="0" destOrd="0" presId="urn:microsoft.com/office/officeart/2005/8/layout/process1"/>
    <dgm:cxn modelId="{2EA57661-AB2E-4E49-BFD0-74927BFB031D}"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4C61A59-133B-4BBD-BDE5-A38BB874219E}" type="doc">
      <dgm:prSet loTypeId="urn:microsoft.com/office/officeart/2005/8/layout/cycle5" loCatId="cycle" qsTypeId="urn:microsoft.com/office/officeart/2005/8/quickstyle/simple2" qsCatId="simple" csTypeId="urn:microsoft.com/office/officeart/2005/8/colors/accent1_1" csCatId="accent1" phldr="1"/>
      <dgm:spPr/>
      <dgm:t>
        <a:bodyPr/>
        <a:lstStyle/>
        <a:p>
          <a:endParaRPr lang="en-US"/>
        </a:p>
      </dgm:t>
    </dgm:pt>
    <dgm:pt modelId="{82B988AF-10C8-4698-A160-12135EF57CCB}">
      <dgm:prSet phldrT="[Text]"/>
      <dgm:spPr/>
      <dgm:t>
        <a:bodyPr/>
        <a:lstStyle/>
        <a:p>
          <a:r>
            <a:rPr lang="en-US" dirty="0" smtClean="0"/>
            <a:t>Manufacturing</a:t>
          </a:r>
          <a:endParaRPr lang="en-US" dirty="0"/>
        </a:p>
      </dgm:t>
    </dgm:pt>
    <dgm:pt modelId="{DA364603-D4E8-417C-9B92-D0DFCCC8E758}" type="parTrans" cxnId="{82B30786-676B-4EA3-89C6-9AF964B1EBE3}">
      <dgm:prSet/>
      <dgm:spPr/>
      <dgm:t>
        <a:bodyPr/>
        <a:lstStyle/>
        <a:p>
          <a:endParaRPr lang="en-US"/>
        </a:p>
      </dgm:t>
    </dgm:pt>
    <dgm:pt modelId="{A24DD8EA-0667-45BB-93AE-905E5AEBCF59}" type="sibTrans" cxnId="{82B30786-676B-4EA3-89C6-9AF964B1EBE3}">
      <dgm:prSet/>
      <dgm:spPr/>
      <dgm:t>
        <a:bodyPr/>
        <a:lstStyle/>
        <a:p>
          <a:endParaRPr lang="en-US"/>
        </a:p>
      </dgm:t>
    </dgm:pt>
    <dgm:pt modelId="{5134A3D1-4627-4E18-BD7A-53677526ACC7}">
      <dgm:prSet phldrT="[Text]"/>
      <dgm:spPr/>
      <dgm:t>
        <a:bodyPr/>
        <a:lstStyle/>
        <a:p>
          <a:r>
            <a:rPr lang="en-US" dirty="0" smtClean="0"/>
            <a:t>Distribution</a:t>
          </a:r>
          <a:endParaRPr lang="en-US" dirty="0"/>
        </a:p>
      </dgm:t>
    </dgm:pt>
    <dgm:pt modelId="{3EB8AE49-3DDA-4DF7-80CC-601ACBD8A7DB}" type="parTrans" cxnId="{BBBE0C24-D0F9-4C0D-BB94-B033B5205189}">
      <dgm:prSet/>
      <dgm:spPr/>
      <dgm:t>
        <a:bodyPr/>
        <a:lstStyle/>
        <a:p>
          <a:endParaRPr lang="en-US"/>
        </a:p>
      </dgm:t>
    </dgm:pt>
    <dgm:pt modelId="{4DCD4BE0-E961-47E8-A2C7-7F3BC6EE7ABD}" type="sibTrans" cxnId="{BBBE0C24-D0F9-4C0D-BB94-B033B5205189}">
      <dgm:prSet/>
      <dgm:spPr/>
      <dgm:t>
        <a:bodyPr/>
        <a:lstStyle/>
        <a:p>
          <a:endParaRPr lang="en-US"/>
        </a:p>
      </dgm:t>
    </dgm:pt>
    <dgm:pt modelId="{72B1CB7D-A01B-45C4-BF2A-E68F4EF9EE57}">
      <dgm:prSet phldrT="[Text]"/>
      <dgm:spPr/>
      <dgm:t>
        <a:bodyPr/>
        <a:lstStyle/>
        <a:p>
          <a:r>
            <a:rPr lang="en-US" dirty="0" smtClean="0"/>
            <a:t>Use</a:t>
          </a:r>
          <a:endParaRPr lang="en-US" dirty="0"/>
        </a:p>
      </dgm:t>
    </dgm:pt>
    <dgm:pt modelId="{469DD41F-A7FC-4AE5-8FDB-AF1446114181}" type="parTrans" cxnId="{DF68F3C6-40B2-4AE4-90BE-88EB5A7B4DA2}">
      <dgm:prSet/>
      <dgm:spPr/>
      <dgm:t>
        <a:bodyPr/>
        <a:lstStyle/>
        <a:p>
          <a:endParaRPr lang="en-US"/>
        </a:p>
      </dgm:t>
    </dgm:pt>
    <dgm:pt modelId="{0362C99C-16E1-465E-9EA5-3C621E1552CF}" type="sibTrans" cxnId="{DF68F3C6-40B2-4AE4-90BE-88EB5A7B4DA2}">
      <dgm:prSet/>
      <dgm:spPr/>
      <dgm:t>
        <a:bodyPr/>
        <a:lstStyle/>
        <a:p>
          <a:endParaRPr lang="en-US"/>
        </a:p>
      </dgm:t>
    </dgm:pt>
    <dgm:pt modelId="{1E28CACC-4FA4-476A-8A02-BA9B4D81970B}">
      <dgm:prSet phldrT="[Text]"/>
      <dgm:spPr/>
      <dgm:t>
        <a:bodyPr/>
        <a:lstStyle/>
        <a:p>
          <a:r>
            <a:rPr lang="en-US" dirty="0" smtClean="0"/>
            <a:t>Reclamation</a:t>
          </a:r>
          <a:endParaRPr lang="en-US" dirty="0"/>
        </a:p>
      </dgm:t>
    </dgm:pt>
    <dgm:pt modelId="{E733B14B-08C7-4CC7-B2E7-CB14AE20D023}" type="parTrans" cxnId="{44CBCD3F-96BE-49B4-B165-615025EB0278}">
      <dgm:prSet/>
      <dgm:spPr/>
      <dgm:t>
        <a:bodyPr/>
        <a:lstStyle/>
        <a:p>
          <a:endParaRPr lang="en-US"/>
        </a:p>
      </dgm:t>
    </dgm:pt>
    <dgm:pt modelId="{09180675-982C-4662-8A90-DF13D2F7F71D}" type="sibTrans" cxnId="{44CBCD3F-96BE-49B4-B165-615025EB0278}">
      <dgm:prSet/>
      <dgm:spPr/>
      <dgm:t>
        <a:bodyPr/>
        <a:lstStyle/>
        <a:p>
          <a:endParaRPr lang="en-US"/>
        </a:p>
      </dgm:t>
    </dgm:pt>
    <dgm:pt modelId="{3C9DE103-3C27-479A-B01F-728E5F8431EF}" type="pres">
      <dgm:prSet presAssocID="{44C61A59-133B-4BBD-BDE5-A38BB874219E}" presName="cycle" presStyleCnt="0">
        <dgm:presLayoutVars>
          <dgm:dir/>
          <dgm:resizeHandles val="exact"/>
        </dgm:presLayoutVars>
      </dgm:prSet>
      <dgm:spPr/>
      <dgm:t>
        <a:bodyPr/>
        <a:lstStyle/>
        <a:p>
          <a:endParaRPr lang="en-US"/>
        </a:p>
      </dgm:t>
    </dgm:pt>
    <dgm:pt modelId="{57E5BF41-CB16-4584-B809-24FDC0506CEE}" type="pres">
      <dgm:prSet presAssocID="{82B988AF-10C8-4698-A160-12135EF57CCB}" presName="node" presStyleLbl="node1" presStyleIdx="0" presStyleCnt="4">
        <dgm:presLayoutVars>
          <dgm:bulletEnabled val="1"/>
        </dgm:presLayoutVars>
      </dgm:prSet>
      <dgm:spPr/>
      <dgm:t>
        <a:bodyPr/>
        <a:lstStyle/>
        <a:p>
          <a:endParaRPr lang="en-US"/>
        </a:p>
      </dgm:t>
    </dgm:pt>
    <dgm:pt modelId="{4A548175-B3BF-4D52-9B28-E94055D69E90}" type="pres">
      <dgm:prSet presAssocID="{82B988AF-10C8-4698-A160-12135EF57CCB}" presName="spNode" presStyleCnt="0"/>
      <dgm:spPr/>
    </dgm:pt>
    <dgm:pt modelId="{24E7C5EF-A084-43B5-8E75-89A97BEA5AFB}" type="pres">
      <dgm:prSet presAssocID="{A24DD8EA-0667-45BB-93AE-905E5AEBCF59}" presName="sibTrans" presStyleLbl="sibTrans1D1" presStyleIdx="0" presStyleCnt="4"/>
      <dgm:spPr/>
      <dgm:t>
        <a:bodyPr/>
        <a:lstStyle/>
        <a:p>
          <a:endParaRPr lang="en-US"/>
        </a:p>
      </dgm:t>
    </dgm:pt>
    <dgm:pt modelId="{473489DF-B7D8-4391-B7F0-0CFAEAD031D5}" type="pres">
      <dgm:prSet presAssocID="{5134A3D1-4627-4E18-BD7A-53677526ACC7}" presName="node" presStyleLbl="node1" presStyleIdx="1" presStyleCnt="4">
        <dgm:presLayoutVars>
          <dgm:bulletEnabled val="1"/>
        </dgm:presLayoutVars>
      </dgm:prSet>
      <dgm:spPr/>
      <dgm:t>
        <a:bodyPr/>
        <a:lstStyle/>
        <a:p>
          <a:endParaRPr lang="en-US"/>
        </a:p>
      </dgm:t>
    </dgm:pt>
    <dgm:pt modelId="{B0E923FD-C1D2-4CD5-81A4-4D340EE5645A}" type="pres">
      <dgm:prSet presAssocID="{5134A3D1-4627-4E18-BD7A-53677526ACC7}" presName="spNode" presStyleCnt="0"/>
      <dgm:spPr/>
    </dgm:pt>
    <dgm:pt modelId="{E147BAC6-BF6E-45CD-8BF8-307944DDEED4}" type="pres">
      <dgm:prSet presAssocID="{4DCD4BE0-E961-47E8-A2C7-7F3BC6EE7ABD}" presName="sibTrans" presStyleLbl="sibTrans1D1" presStyleIdx="1" presStyleCnt="4"/>
      <dgm:spPr/>
      <dgm:t>
        <a:bodyPr/>
        <a:lstStyle/>
        <a:p>
          <a:endParaRPr lang="en-US"/>
        </a:p>
      </dgm:t>
    </dgm:pt>
    <dgm:pt modelId="{1C63D620-0A36-4BF5-8FD3-CCDA2328D704}" type="pres">
      <dgm:prSet presAssocID="{72B1CB7D-A01B-45C4-BF2A-E68F4EF9EE57}" presName="node" presStyleLbl="node1" presStyleIdx="2" presStyleCnt="4">
        <dgm:presLayoutVars>
          <dgm:bulletEnabled val="1"/>
        </dgm:presLayoutVars>
      </dgm:prSet>
      <dgm:spPr/>
      <dgm:t>
        <a:bodyPr/>
        <a:lstStyle/>
        <a:p>
          <a:endParaRPr lang="en-US"/>
        </a:p>
      </dgm:t>
    </dgm:pt>
    <dgm:pt modelId="{DC9495DE-47F0-45D5-9386-4EFB4FAEB3B2}" type="pres">
      <dgm:prSet presAssocID="{72B1CB7D-A01B-45C4-BF2A-E68F4EF9EE57}" presName="spNode" presStyleCnt="0"/>
      <dgm:spPr/>
    </dgm:pt>
    <dgm:pt modelId="{E7F822D7-2F98-4D3A-A1C5-D4DDAC6A3760}" type="pres">
      <dgm:prSet presAssocID="{0362C99C-16E1-465E-9EA5-3C621E1552CF}" presName="sibTrans" presStyleLbl="sibTrans1D1" presStyleIdx="2" presStyleCnt="4"/>
      <dgm:spPr/>
      <dgm:t>
        <a:bodyPr/>
        <a:lstStyle/>
        <a:p>
          <a:endParaRPr lang="en-US"/>
        </a:p>
      </dgm:t>
    </dgm:pt>
    <dgm:pt modelId="{2ADEBCB3-159D-43B5-91B7-509FDCE52C90}" type="pres">
      <dgm:prSet presAssocID="{1E28CACC-4FA4-476A-8A02-BA9B4D81970B}" presName="node" presStyleLbl="node1" presStyleIdx="3" presStyleCnt="4">
        <dgm:presLayoutVars>
          <dgm:bulletEnabled val="1"/>
        </dgm:presLayoutVars>
      </dgm:prSet>
      <dgm:spPr/>
      <dgm:t>
        <a:bodyPr/>
        <a:lstStyle/>
        <a:p>
          <a:endParaRPr lang="en-US"/>
        </a:p>
      </dgm:t>
    </dgm:pt>
    <dgm:pt modelId="{AD25F75A-DDD3-4C74-8554-6C3F457D2244}" type="pres">
      <dgm:prSet presAssocID="{1E28CACC-4FA4-476A-8A02-BA9B4D81970B}" presName="spNode" presStyleCnt="0"/>
      <dgm:spPr/>
    </dgm:pt>
    <dgm:pt modelId="{D1E3E236-E00D-495F-B207-DE1BE25CB78C}" type="pres">
      <dgm:prSet presAssocID="{09180675-982C-4662-8A90-DF13D2F7F71D}" presName="sibTrans" presStyleLbl="sibTrans1D1" presStyleIdx="3" presStyleCnt="4"/>
      <dgm:spPr/>
      <dgm:t>
        <a:bodyPr/>
        <a:lstStyle/>
        <a:p>
          <a:endParaRPr lang="en-US"/>
        </a:p>
      </dgm:t>
    </dgm:pt>
  </dgm:ptLst>
  <dgm:cxnLst>
    <dgm:cxn modelId="{D75E2908-4A8A-4682-96E1-1AFEC6ED602D}" type="presOf" srcId="{44C61A59-133B-4BBD-BDE5-A38BB874219E}" destId="{3C9DE103-3C27-479A-B01F-728E5F8431EF}" srcOrd="0" destOrd="0" presId="urn:microsoft.com/office/officeart/2005/8/layout/cycle5"/>
    <dgm:cxn modelId="{1DD8C6C3-2BA6-4E7E-A228-BF204C05C1FD}" type="presOf" srcId="{1E28CACC-4FA4-476A-8A02-BA9B4D81970B}" destId="{2ADEBCB3-159D-43B5-91B7-509FDCE52C90}" srcOrd="0" destOrd="0" presId="urn:microsoft.com/office/officeart/2005/8/layout/cycle5"/>
    <dgm:cxn modelId="{D736F08B-B509-44FB-8C13-F6A9303FF3E1}" type="presOf" srcId="{72B1CB7D-A01B-45C4-BF2A-E68F4EF9EE57}" destId="{1C63D620-0A36-4BF5-8FD3-CCDA2328D704}" srcOrd="0" destOrd="0" presId="urn:microsoft.com/office/officeart/2005/8/layout/cycle5"/>
    <dgm:cxn modelId="{44CBCD3F-96BE-49B4-B165-615025EB0278}" srcId="{44C61A59-133B-4BBD-BDE5-A38BB874219E}" destId="{1E28CACC-4FA4-476A-8A02-BA9B4D81970B}" srcOrd="3" destOrd="0" parTransId="{E733B14B-08C7-4CC7-B2E7-CB14AE20D023}" sibTransId="{09180675-982C-4662-8A90-DF13D2F7F71D}"/>
    <dgm:cxn modelId="{BBBE0C24-D0F9-4C0D-BB94-B033B5205189}" srcId="{44C61A59-133B-4BBD-BDE5-A38BB874219E}" destId="{5134A3D1-4627-4E18-BD7A-53677526ACC7}" srcOrd="1" destOrd="0" parTransId="{3EB8AE49-3DDA-4DF7-80CC-601ACBD8A7DB}" sibTransId="{4DCD4BE0-E961-47E8-A2C7-7F3BC6EE7ABD}"/>
    <dgm:cxn modelId="{82B30786-676B-4EA3-89C6-9AF964B1EBE3}" srcId="{44C61A59-133B-4BBD-BDE5-A38BB874219E}" destId="{82B988AF-10C8-4698-A160-12135EF57CCB}" srcOrd="0" destOrd="0" parTransId="{DA364603-D4E8-417C-9B92-D0DFCCC8E758}" sibTransId="{A24DD8EA-0667-45BB-93AE-905E5AEBCF59}"/>
    <dgm:cxn modelId="{B6A40102-50FD-4A2A-B3C8-F382CF534E2A}" type="presOf" srcId="{09180675-982C-4662-8A90-DF13D2F7F71D}" destId="{D1E3E236-E00D-495F-B207-DE1BE25CB78C}" srcOrd="0" destOrd="0" presId="urn:microsoft.com/office/officeart/2005/8/layout/cycle5"/>
    <dgm:cxn modelId="{C218E82F-AE96-4BF8-A32E-D312EE900649}" type="presOf" srcId="{82B988AF-10C8-4698-A160-12135EF57CCB}" destId="{57E5BF41-CB16-4584-B809-24FDC0506CEE}" srcOrd="0" destOrd="0" presId="urn:microsoft.com/office/officeart/2005/8/layout/cycle5"/>
    <dgm:cxn modelId="{75B4FC5F-8EE9-4CB9-969F-87D71EC163AD}" type="presOf" srcId="{A24DD8EA-0667-45BB-93AE-905E5AEBCF59}" destId="{24E7C5EF-A084-43B5-8E75-89A97BEA5AFB}" srcOrd="0" destOrd="0" presId="urn:microsoft.com/office/officeart/2005/8/layout/cycle5"/>
    <dgm:cxn modelId="{DF68F3C6-40B2-4AE4-90BE-88EB5A7B4DA2}" srcId="{44C61A59-133B-4BBD-BDE5-A38BB874219E}" destId="{72B1CB7D-A01B-45C4-BF2A-E68F4EF9EE57}" srcOrd="2" destOrd="0" parTransId="{469DD41F-A7FC-4AE5-8FDB-AF1446114181}" sibTransId="{0362C99C-16E1-465E-9EA5-3C621E1552CF}"/>
    <dgm:cxn modelId="{8C88A297-C0AA-4337-B018-559B6F32A3B9}" type="presOf" srcId="{5134A3D1-4627-4E18-BD7A-53677526ACC7}" destId="{473489DF-B7D8-4391-B7F0-0CFAEAD031D5}" srcOrd="0" destOrd="0" presId="urn:microsoft.com/office/officeart/2005/8/layout/cycle5"/>
    <dgm:cxn modelId="{C5915C63-8533-45D7-9064-B397D1465255}" type="presOf" srcId="{4DCD4BE0-E961-47E8-A2C7-7F3BC6EE7ABD}" destId="{E147BAC6-BF6E-45CD-8BF8-307944DDEED4}" srcOrd="0" destOrd="0" presId="urn:microsoft.com/office/officeart/2005/8/layout/cycle5"/>
    <dgm:cxn modelId="{AA874D97-3850-4F77-B8B6-22196C8FFAA2}" type="presOf" srcId="{0362C99C-16E1-465E-9EA5-3C621E1552CF}" destId="{E7F822D7-2F98-4D3A-A1C5-D4DDAC6A3760}" srcOrd="0" destOrd="0" presId="urn:microsoft.com/office/officeart/2005/8/layout/cycle5"/>
    <dgm:cxn modelId="{FB688935-0FF4-497D-B255-9FF6EEFEC4CE}" type="presParOf" srcId="{3C9DE103-3C27-479A-B01F-728E5F8431EF}" destId="{57E5BF41-CB16-4584-B809-24FDC0506CEE}" srcOrd="0" destOrd="0" presId="urn:microsoft.com/office/officeart/2005/8/layout/cycle5"/>
    <dgm:cxn modelId="{B9AD5E87-D083-4AFC-8215-CB618BFFBF56}" type="presParOf" srcId="{3C9DE103-3C27-479A-B01F-728E5F8431EF}" destId="{4A548175-B3BF-4D52-9B28-E94055D69E90}" srcOrd="1" destOrd="0" presId="urn:microsoft.com/office/officeart/2005/8/layout/cycle5"/>
    <dgm:cxn modelId="{BB3CA6BB-91EB-4DB7-BFA5-80A10FC70229}" type="presParOf" srcId="{3C9DE103-3C27-479A-B01F-728E5F8431EF}" destId="{24E7C5EF-A084-43B5-8E75-89A97BEA5AFB}" srcOrd="2" destOrd="0" presId="urn:microsoft.com/office/officeart/2005/8/layout/cycle5"/>
    <dgm:cxn modelId="{89CF010C-065C-4BFE-B3E0-27D7F79341E2}" type="presParOf" srcId="{3C9DE103-3C27-479A-B01F-728E5F8431EF}" destId="{473489DF-B7D8-4391-B7F0-0CFAEAD031D5}" srcOrd="3" destOrd="0" presId="urn:microsoft.com/office/officeart/2005/8/layout/cycle5"/>
    <dgm:cxn modelId="{AE67C2B0-247F-4C7A-AFC9-CDFCC6956515}" type="presParOf" srcId="{3C9DE103-3C27-479A-B01F-728E5F8431EF}" destId="{B0E923FD-C1D2-4CD5-81A4-4D340EE5645A}" srcOrd="4" destOrd="0" presId="urn:microsoft.com/office/officeart/2005/8/layout/cycle5"/>
    <dgm:cxn modelId="{633AC0D7-F162-4C3C-A846-8A1DE72FC562}" type="presParOf" srcId="{3C9DE103-3C27-479A-B01F-728E5F8431EF}" destId="{E147BAC6-BF6E-45CD-8BF8-307944DDEED4}" srcOrd="5" destOrd="0" presId="urn:microsoft.com/office/officeart/2005/8/layout/cycle5"/>
    <dgm:cxn modelId="{C85A3ECE-8184-470A-9008-F7167C3504B5}" type="presParOf" srcId="{3C9DE103-3C27-479A-B01F-728E5F8431EF}" destId="{1C63D620-0A36-4BF5-8FD3-CCDA2328D704}" srcOrd="6" destOrd="0" presId="urn:microsoft.com/office/officeart/2005/8/layout/cycle5"/>
    <dgm:cxn modelId="{02FE2BD8-8EA1-4CF7-8291-E5AA9814D835}" type="presParOf" srcId="{3C9DE103-3C27-479A-B01F-728E5F8431EF}" destId="{DC9495DE-47F0-45D5-9386-4EFB4FAEB3B2}" srcOrd="7" destOrd="0" presId="urn:microsoft.com/office/officeart/2005/8/layout/cycle5"/>
    <dgm:cxn modelId="{A9EF2BF4-CD30-48B5-830C-4838AC3387C7}" type="presParOf" srcId="{3C9DE103-3C27-479A-B01F-728E5F8431EF}" destId="{E7F822D7-2F98-4D3A-A1C5-D4DDAC6A3760}" srcOrd="8" destOrd="0" presId="urn:microsoft.com/office/officeart/2005/8/layout/cycle5"/>
    <dgm:cxn modelId="{53BD4480-D2EB-4357-B2CD-737BDE735FFD}" type="presParOf" srcId="{3C9DE103-3C27-479A-B01F-728E5F8431EF}" destId="{2ADEBCB3-159D-43B5-91B7-509FDCE52C90}" srcOrd="9" destOrd="0" presId="urn:microsoft.com/office/officeart/2005/8/layout/cycle5"/>
    <dgm:cxn modelId="{116AB976-DF37-4052-99BE-C19717DD5CF3}" type="presParOf" srcId="{3C9DE103-3C27-479A-B01F-728E5F8431EF}" destId="{AD25F75A-DDD3-4C74-8554-6C3F457D2244}" srcOrd="10" destOrd="0" presId="urn:microsoft.com/office/officeart/2005/8/layout/cycle5"/>
    <dgm:cxn modelId="{BFD46F1C-745A-47A0-894B-41D681D68E11}" type="presParOf" srcId="{3C9DE103-3C27-479A-B01F-728E5F8431EF}" destId="{D1E3E236-E00D-495F-B207-DE1BE25CB78C}"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66E1DE-6BB0-481D-81D6-EC7C46DC85D7}" type="doc">
      <dgm:prSet loTypeId="urn:microsoft.com/office/officeart/2005/8/layout/hProcess11" loCatId="process" qsTypeId="urn:microsoft.com/office/officeart/2005/8/quickstyle/simple2" qsCatId="simple" csTypeId="urn:microsoft.com/office/officeart/2005/8/colors/accent1_1" csCatId="accent1" phldr="1"/>
      <dgm:spPr/>
    </dgm:pt>
    <dgm:pt modelId="{37A3516E-D913-44F7-9461-776FB6B35D80}">
      <dgm:prSet phldrT="[Text]"/>
      <dgm:spPr/>
      <dgm:t>
        <a:bodyPr/>
        <a:lstStyle/>
        <a:p>
          <a:r>
            <a:rPr lang="en-US" dirty="0" smtClean="0"/>
            <a:t>Local communities</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custT="1"/>
      <dgm:spPr/>
      <dgm:t>
        <a:bodyPr/>
        <a:lstStyle/>
        <a:p>
          <a:r>
            <a:rPr lang="en-US" sz="1800" b="1" dirty="0" smtClean="0"/>
            <a:t>Suppliers</a:t>
          </a:r>
          <a:endParaRPr lang="en-US" sz="1800" b="1"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15ED132D-B254-4F7C-A474-6CDE0C0139D3}">
      <dgm:prSet phldrT="[Text]"/>
      <dgm:spPr/>
      <dgm:t>
        <a:bodyPr/>
        <a:lstStyle/>
        <a:p>
          <a:r>
            <a:rPr lang="en-US" dirty="0" smtClean="0"/>
            <a:t>Employees</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t>Consumers</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AF90179A-C3C5-4015-899F-0680F0E51F73}">
      <dgm:prSet phldrT="[Text]"/>
      <dgm:spPr/>
      <dgm:t>
        <a:bodyPr/>
        <a:lstStyle/>
        <a:p>
          <a:r>
            <a:rPr lang="en-US" dirty="0" smtClean="0"/>
            <a:t>Shareholders</a:t>
          </a:r>
          <a:endParaRPr lang="en-US" dirty="0"/>
        </a:p>
      </dgm:t>
    </dgm:pt>
    <dgm:pt modelId="{9BD49E0D-9330-4F1F-B25A-F4B8F45F143E}" type="parTrans" cxnId="{16194EF9-9F79-4DEA-8203-03E90B1F5213}">
      <dgm:prSet/>
      <dgm:spPr/>
      <dgm:t>
        <a:bodyPr/>
        <a:lstStyle/>
        <a:p>
          <a:endParaRPr lang="en-US"/>
        </a:p>
      </dgm:t>
    </dgm:pt>
    <dgm:pt modelId="{105CB6D1-B31D-45AE-841E-B0D779CAF62F}" type="sibTrans" cxnId="{16194EF9-9F79-4DEA-8203-03E90B1F5213}">
      <dgm:prSet/>
      <dgm:spPr/>
      <dgm:t>
        <a:bodyPr/>
        <a:lstStyle/>
        <a:p>
          <a:endParaRPr lang="en-US"/>
        </a:p>
      </dgm:t>
    </dgm:pt>
    <dgm:pt modelId="{62680919-222C-4C6F-AFBE-FA784EAF0F5F}">
      <dgm:prSet phldrT="[Text]"/>
      <dgm:spPr/>
      <dgm:t>
        <a:bodyPr/>
        <a:lstStyle/>
        <a:p>
          <a:r>
            <a:rPr lang="en-US" dirty="0" smtClean="0"/>
            <a:t>Society</a:t>
          </a:r>
        </a:p>
      </dgm:t>
    </dgm:pt>
    <dgm:pt modelId="{08AC1A13-CC92-4D05-9691-57B8CF545F55}" type="parTrans" cxnId="{87ABBFA6-AFDE-460D-A582-C4575AF2BF9A}">
      <dgm:prSet/>
      <dgm:spPr/>
      <dgm:t>
        <a:bodyPr/>
        <a:lstStyle/>
        <a:p>
          <a:endParaRPr lang="en-US"/>
        </a:p>
      </dgm:t>
    </dgm:pt>
    <dgm:pt modelId="{BFDCAA09-4D0B-44E3-8CAA-36D7804CAE20}" type="sibTrans" cxnId="{87ABBFA6-AFDE-460D-A582-C4575AF2BF9A}">
      <dgm:prSet/>
      <dgm:spPr/>
      <dgm:t>
        <a:bodyPr/>
        <a:lstStyle/>
        <a:p>
          <a:endParaRPr lang="en-US"/>
        </a:p>
      </dgm:t>
    </dgm:pt>
    <dgm:pt modelId="{B235BB82-9DA1-411A-92A1-CDFA57A768C6}" type="pres">
      <dgm:prSet presAssocID="{3F66E1DE-6BB0-481D-81D6-EC7C46DC85D7}" presName="Name0" presStyleCnt="0">
        <dgm:presLayoutVars>
          <dgm:dir/>
          <dgm:resizeHandles val="exact"/>
        </dgm:presLayoutVars>
      </dgm:prSet>
      <dgm:spPr/>
    </dgm:pt>
    <dgm:pt modelId="{A2E76438-7A32-4529-9B8B-7D98178D82D2}" type="pres">
      <dgm:prSet presAssocID="{3F66E1DE-6BB0-481D-81D6-EC7C46DC85D7}" presName="arrow" presStyleLbl="bgShp" presStyleIdx="0" presStyleCnt="1"/>
      <dgm:spPr/>
    </dgm:pt>
    <dgm:pt modelId="{C00631D3-C48A-4F95-AE2F-BC0C4CDDB8C2}" type="pres">
      <dgm:prSet presAssocID="{3F66E1DE-6BB0-481D-81D6-EC7C46DC85D7}" presName="points" presStyleCnt="0"/>
      <dgm:spPr/>
    </dgm:pt>
    <dgm:pt modelId="{7A129775-CA7F-412F-83A2-87F9CEAA98B3}" type="pres">
      <dgm:prSet presAssocID="{AF90179A-C3C5-4015-899F-0680F0E51F73}" presName="compositeA" presStyleCnt="0"/>
      <dgm:spPr/>
    </dgm:pt>
    <dgm:pt modelId="{727F070C-7E78-49AB-BE30-51FFA6805D38}" type="pres">
      <dgm:prSet presAssocID="{AF90179A-C3C5-4015-899F-0680F0E51F73}" presName="textA" presStyleLbl="revTx" presStyleIdx="0" presStyleCnt="6">
        <dgm:presLayoutVars>
          <dgm:bulletEnabled val="1"/>
        </dgm:presLayoutVars>
      </dgm:prSet>
      <dgm:spPr/>
      <dgm:t>
        <a:bodyPr/>
        <a:lstStyle/>
        <a:p>
          <a:endParaRPr lang="en-US"/>
        </a:p>
      </dgm:t>
    </dgm:pt>
    <dgm:pt modelId="{083E76B4-01D2-4EDA-B888-CEA45330CB9D}" type="pres">
      <dgm:prSet presAssocID="{AF90179A-C3C5-4015-899F-0680F0E51F73}" presName="circleA" presStyleLbl="node1" presStyleIdx="0" presStyleCnt="6"/>
      <dgm:spPr/>
    </dgm:pt>
    <dgm:pt modelId="{D973C982-CCE5-4456-B772-37CDBEFC9D4A}" type="pres">
      <dgm:prSet presAssocID="{AF90179A-C3C5-4015-899F-0680F0E51F73}" presName="spaceA" presStyleCnt="0"/>
      <dgm:spPr/>
    </dgm:pt>
    <dgm:pt modelId="{930D4D69-11FE-4E34-BB85-B6EE509A2710}" type="pres">
      <dgm:prSet presAssocID="{105CB6D1-B31D-45AE-841E-B0D779CAF62F}" presName="space" presStyleCnt="0"/>
      <dgm:spPr/>
    </dgm:pt>
    <dgm:pt modelId="{E8E3B52E-668E-4BD6-AA26-9425E6593CB4}" type="pres">
      <dgm:prSet presAssocID="{37A3516E-D913-44F7-9461-776FB6B35D80}" presName="compositeB" presStyleCnt="0"/>
      <dgm:spPr/>
    </dgm:pt>
    <dgm:pt modelId="{FCCCABDE-8905-4C98-B119-FF083C262AAE}" type="pres">
      <dgm:prSet presAssocID="{37A3516E-D913-44F7-9461-776FB6B35D80}" presName="textB" presStyleLbl="revTx" presStyleIdx="1" presStyleCnt="6">
        <dgm:presLayoutVars>
          <dgm:bulletEnabled val="1"/>
        </dgm:presLayoutVars>
      </dgm:prSet>
      <dgm:spPr/>
      <dgm:t>
        <a:bodyPr/>
        <a:lstStyle/>
        <a:p>
          <a:endParaRPr lang="en-US"/>
        </a:p>
      </dgm:t>
    </dgm:pt>
    <dgm:pt modelId="{038AD595-CCB6-46D4-8D68-A3BCB46F79DA}" type="pres">
      <dgm:prSet presAssocID="{37A3516E-D913-44F7-9461-776FB6B35D80}" presName="circleB" presStyleLbl="node1" presStyleIdx="1" presStyleCnt="6"/>
      <dgm:spPr/>
    </dgm:pt>
    <dgm:pt modelId="{F6DB839B-9E7E-42B0-AF6D-A9A6A6A01301}" type="pres">
      <dgm:prSet presAssocID="{37A3516E-D913-44F7-9461-776FB6B35D80}" presName="spaceB" presStyleCnt="0"/>
      <dgm:spPr/>
    </dgm:pt>
    <dgm:pt modelId="{CA2B5FF8-12A9-42E5-B0A1-8DC097C8AAA9}" type="pres">
      <dgm:prSet presAssocID="{B0661D80-B59F-48CA-942F-BAA5989670FC}" presName="space" presStyleCnt="0"/>
      <dgm:spPr/>
    </dgm:pt>
    <dgm:pt modelId="{1C994B75-98E6-42AF-A297-7CC5F311637F}" type="pres">
      <dgm:prSet presAssocID="{48B41C24-0C38-4F53-8C07-538A5F705101}" presName="compositeA" presStyleCnt="0"/>
      <dgm:spPr/>
    </dgm:pt>
    <dgm:pt modelId="{6032C3F1-9FC6-4F3D-A8AD-C4E296868F7E}" type="pres">
      <dgm:prSet presAssocID="{48B41C24-0C38-4F53-8C07-538A5F705101}" presName="textA" presStyleLbl="revTx" presStyleIdx="2" presStyleCnt="6">
        <dgm:presLayoutVars>
          <dgm:bulletEnabled val="1"/>
        </dgm:presLayoutVars>
      </dgm:prSet>
      <dgm:spPr/>
      <dgm:t>
        <a:bodyPr/>
        <a:lstStyle/>
        <a:p>
          <a:endParaRPr lang="en-US"/>
        </a:p>
      </dgm:t>
    </dgm:pt>
    <dgm:pt modelId="{6DE45EA5-B0E2-4653-936B-31A950FBE0E9}" type="pres">
      <dgm:prSet presAssocID="{48B41C24-0C38-4F53-8C07-538A5F705101}" presName="circleA" presStyleLbl="node1" presStyleIdx="2" presStyleCnt="6"/>
      <dgm:spPr/>
    </dgm:pt>
    <dgm:pt modelId="{87136FFB-A416-4226-A6B4-460A1D12635B}" type="pres">
      <dgm:prSet presAssocID="{48B41C24-0C38-4F53-8C07-538A5F705101}" presName="spaceA" presStyleCnt="0"/>
      <dgm:spPr/>
    </dgm:pt>
    <dgm:pt modelId="{C18BB3F3-A242-40CB-8F45-FEAC2DAA562F}" type="pres">
      <dgm:prSet presAssocID="{B25FCD40-6FF9-4807-9C72-472989E9456E}" presName="space" presStyleCnt="0"/>
      <dgm:spPr/>
    </dgm:pt>
    <dgm:pt modelId="{3C9FD36D-EE9E-411C-B20E-12E71A671210}" type="pres">
      <dgm:prSet presAssocID="{15ED132D-B254-4F7C-A474-6CDE0C0139D3}" presName="compositeB" presStyleCnt="0"/>
      <dgm:spPr/>
    </dgm:pt>
    <dgm:pt modelId="{42D18D22-9DB1-4247-A7ED-CA04C384CF1C}" type="pres">
      <dgm:prSet presAssocID="{15ED132D-B254-4F7C-A474-6CDE0C0139D3}" presName="textB" presStyleLbl="revTx" presStyleIdx="3" presStyleCnt="6">
        <dgm:presLayoutVars>
          <dgm:bulletEnabled val="1"/>
        </dgm:presLayoutVars>
      </dgm:prSet>
      <dgm:spPr/>
      <dgm:t>
        <a:bodyPr/>
        <a:lstStyle/>
        <a:p>
          <a:endParaRPr lang="en-US"/>
        </a:p>
      </dgm:t>
    </dgm:pt>
    <dgm:pt modelId="{8B5C2FAE-A5D0-407D-887A-F52CE278364E}" type="pres">
      <dgm:prSet presAssocID="{15ED132D-B254-4F7C-A474-6CDE0C0139D3}" presName="circleB" presStyleLbl="node1" presStyleIdx="3" presStyleCnt="6"/>
      <dgm:spPr/>
    </dgm:pt>
    <dgm:pt modelId="{894CE2CF-4D5A-410E-8B1F-EE2D3F6D4EEA}" type="pres">
      <dgm:prSet presAssocID="{15ED132D-B254-4F7C-A474-6CDE0C0139D3}" presName="spaceB" presStyleCnt="0"/>
      <dgm:spPr/>
    </dgm:pt>
    <dgm:pt modelId="{8BB983B8-55D2-4A33-9655-F9B6D5127FA5}" type="pres">
      <dgm:prSet presAssocID="{056B473D-3DDB-4E4B-8BAB-3D736F54F210}" presName="space" presStyleCnt="0"/>
      <dgm:spPr/>
    </dgm:pt>
    <dgm:pt modelId="{47BFD2F2-B85F-42F2-B40E-AFE1E0BC3E7D}" type="pres">
      <dgm:prSet presAssocID="{E9A08393-6376-4275-BBF5-0F3C0FE405E5}" presName="compositeA" presStyleCnt="0"/>
      <dgm:spPr/>
    </dgm:pt>
    <dgm:pt modelId="{09FACE0D-2328-4F82-BD5A-99954D94399E}" type="pres">
      <dgm:prSet presAssocID="{E9A08393-6376-4275-BBF5-0F3C0FE405E5}" presName="textA" presStyleLbl="revTx" presStyleIdx="4" presStyleCnt="6">
        <dgm:presLayoutVars>
          <dgm:bulletEnabled val="1"/>
        </dgm:presLayoutVars>
      </dgm:prSet>
      <dgm:spPr/>
      <dgm:t>
        <a:bodyPr/>
        <a:lstStyle/>
        <a:p>
          <a:endParaRPr lang="en-US"/>
        </a:p>
      </dgm:t>
    </dgm:pt>
    <dgm:pt modelId="{1917AEB1-4A71-439D-9717-BB5EBBBB9937}" type="pres">
      <dgm:prSet presAssocID="{E9A08393-6376-4275-BBF5-0F3C0FE405E5}" presName="circleA" presStyleLbl="node1" presStyleIdx="4" presStyleCnt="6"/>
      <dgm:spPr/>
    </dgm:pt>
    <dgm:pt modelId="{1D580D44-E85B-4130-9DA2-321DEF80515A}" type="pres">
      <dgm:prSet presAssocID="{E9A08393-6376-4275-BBF5-0F3C0FE405E5}" presName="spaceA" presStyleCnt="0"/>
      <dgm:spPr/>
    </dgm:pt>
    <dgm:pt modelId="{B653DE41-8194-4DC2-9700-652948EAF162}" type="pres">
      <dgm:prSet presAssocID="{8E505016-87A0-4A9E-AD51-7B88BCE03FF9}" presName="space" presStyleCnt="0"/>
      <dgm:spPr/>
    </dgm:pt>
    <dgm:pt modelId="{49BCED16-E2F3-4DC6-A9E7-1739FDF6510E}" type="pres">
      <dgm:prSet presAssocID="{62680919-222C-4C6F-AFBE-FA784EAF0F5F}" presName="compositeB" presStyleCnt="0"/>
      <dgm:spPr/>
    </dgm:pt>
    <dgm:pt modelId="{FFBF76E4-2571-44B1-B81C-61A340F78F6E}" type="pres">
      <dgm:prSet presAssocID="{62680919-222C-4C6F-AFBE-FA784EAF0F5F}" presName="textB" presStyleLbl="revTx" presStyleIdx="5" presStyleCnt="6">
        <dgm:presLayoutVars>
          <dgm:bulletEnabled val="1"/>
        </dgm:presLayoutVars>
      </dgm:prSet>
      <dgm:spPr/>
      <dgm:t>
        <a:bodyPr/>
        <a:lstStyle/>
        <a:p>
          <a:endParaRPr lang="en-US"/>
        </a:p>
      </dgm:t>
    </dgm:pt>
    <dgm:pt modelId="{24DE30E6-EEC1-44D3-9EE2-35A98B09FBA5}" type="pres">
      <dgm:prSet presAssocID="{62680919-222C-4C6F-AFBE-FA784EAF0F5F}" presName="circleB" presStyleLbl="node1" presStyleIdx="5" presStyleCnt="6"/>
      <dgm:spPr/>
    </dgm:pt>
    <dgm:pt modelId="{BA69A0F5-0C20-4A61-9DBE-EC90130D83F9}" type="pres">
      <dgm:prSet presAssocID="{62680919-222C-4C6F-AFBE-FA784EAF0F5F}" presName="spaceB" presStyleCnt="0"/>
      <dgm:spPr/>
    </dgm:pt>
  </dgm:ptLst>
  <dgm:cxnLst>
    <dgm:cxn modelId="{9EC59373-6591-417E-8C6E-201AB755EE6C}" type="presOf" srcId="{37A3516E-D913-44F7-9461-776FB6B35D80}" destId="{FCCCABDE-8905-4C98-B119-FF083C262AAE}" srcOrd="0" destOrd="0" presId="urn:microsoft.com/office/officeart/2005/8/layout/hProcess11"/>
    <dgm:cxn modelId="{A2E85E9D-2930-4D8E-B3C1-20AC810736EB}" srcId="{3F66E1DE-6BB0-481D-81D6-EC7C46DC85D7}" destId="{15ED132D-B254-4F7C-A474-6CDE0C0139D3}" srcOrd="3" destOrd="0" parTransId="{4EE997C5-057E-4364-9C1D-328F63477457}" sibTransId="{056B473D-3DDB-4E4B-8BAB-3D736F54F210}"/>
    <dgm:cxn modelId="{E120BB89-1E59-4C85-BCA3-9C0BF7CCB0A9}" srcId="{3F66E1DE-6BB0-481D-81D6-EC7C46DC85D7}" destId="{37A3516E-D913-44F7-9461-776FB6B35D80}" srcOrd="1" destOrd="0" parTransId="{9C547E18-0098-41B7-A124-8C063DA1F1CF}" sibTransId="{B0661D80-B59F-48CA-942F-BAA5989670FC}"/>
    <dgm:cxn modelId="{16194EF9-9F79-4DEA-8203-03E90B1F5213}" srcId="{3F66E1DE-6BB0-481D-81D6-EC7C46DC85D7}" destId="{AF90179A-C3C5-4015-899F-0680F0E51F73}" srcOrd="0" destOrd="0" parTransId="{9BD49E0D-9330-4F1F-B25A-F4B8F45F143E}" sibTransId="{105CB6D1-B31D-45AE-841E-B0D779CAF62F}"/>
    <dgm:cxn modelId="{66798FF7-6E14-4641-88B0-40FFEBC2793E}" srcId="{3F66E1DE-6BB0-481D-81D6-EC7C46DC85D7}" destId="{48B41C24-0C38-4F53-8C07-538A5F705101}" srcOrd="2" destOrd="0" parTransId="{3FAD7254-8E16-45F7-9F46-605837ED3803}" sibTransId="{B25FCD40-6FF9-4807-9C72-472989E9456E}"/>
    <dgm:cxn modelId="{0926D55C-1226-439D-9826-8E101621F634}" type="presOf" srcId="{AF90179A-C3C5-4015-899F-0680F0E51F73}" destId="{727F070C-7E78-49AB-BE30-51FFA6805D38}" srcOrd="0" destOrd="0" presId="urn:microsoft.com/office/officeart/2005/8/layout/hProcess11"/>
    <dgm:cxn modelId="{7CCA0784-4EC0-4504-B919-670DD45DBC14}" type="presOf" srcId="{62680919-222C-4C6F-AFBE-FA784EAF0F5F}" destId="{FFBF76E4-2571-44B1-B81C-61A340F78F6E}" srcOrd="0" destOrd="0" presId="urn:microsoft.com/office/officeart/2005/8/layout/hProcess11"/>
    <dgm:cxn modelId="{246CE8C9-6FBF-4163-8449-3A061B29743F}" type="presOf" srcId="{48B41C24-0C38-4F53-8C07-538A5F705101}" destId="{6032C3F1-9FC6-4F3D-A8AD-C4E296868F7E}" srcOrd="0" destOrd="0" presId="urn:microsoft.com/office/officeart/2005/8/layout/hProcess11"/>
    <dgm:cxn modelId="{87ABBFA6-AFDE-460D-A582-C4575AF2BF9A}" srcId="{3F66E1DE-6BB0-481D-81D6-EC7C46DC85D7}" destId="{62680919-222C-4C6F-AFBE-FA784EAF0F5F}" srcOrd="5" destOrd="0" parTransId="{08AC1A13-CC92-4D05-9691-57B8CF545F55}" sibTransId="{BFDCAA09-4D0B-44E3-8CAA-36D7804CAE20}"/>
    <dgm:cxn modelId="{8F69B549-E6AB-4BC9-8B86-C0BE0E741BA2}" type="presOf" srcId="{3F66E1DE-6BB0-481D-81D6-EC7C46DC85D7}" destId="{B235BB82-9DA1-411A-92A1-CDFA57A768C6}" srcOrd="0" destOrd="0" presId="urn:microsoft.com/office/officeart/2005/8/layout/hProcess11"/>
    <dgm:cxn modelId="{514158A8-56DA-4FF9-B39F-824C123EB142}" srcId="{3F66E1DE-6BB0-481D-81D6-EC7C46DC85D7}" destId="{E9A08393-6376-4275-BBF5-0F3C0FE405E5}" srcOrd="4" destOrd="0" parTransId="{BBE1ECFD-6884-4F17-8A89-2718E5C29206}" sibTransId="{8E505016-87A0-4A9E-AD51-7B88BCE03FF9}"/>
    <dgm:cxn modelId="{87F7CC59-C1F1-4AF8-83DF-7CF88896E660}" type="presOf" srcId="{15ED132D-B254-4F7C-A474-6CDE0C0139D3}" destId="{42D18D22-9DB1-4247-A7ED-CA04C384CF1C}" srcOrd="0" destOrd="0" presId="urn:microsoft.com/office/officeart/2005/8/layout/hProcess11"/>
    <dgm:cxn modelId="{853503D0-6379-4CDE-86F3-C679431EDDC3}" type="presOf" srcId="{E9A08393-6376-4275-BBF5-0F3C0FE405E5}" destId="{09FACE0D-2328-4F82-BD5A-99954D94399E}" srcOrd="0" destOrd="0" presId="urn:microsoft.com/office/officeart/2005/8/layout/hProcess11"/>
    <dgm:cxn modelId="{089E493D-D1D7-4441-8F09-3D1C3B13A4EA}" type="presParOf" srcId="{B235BB82-9DA1-411A-92A1-CDFA57A768C6}" destId="{A2E76438-7A32-4529-9B8B-7D98178D82D2}" srcOrd="0" destOrd="0" presId="urn:microsoft.com/office/officeart/2005/8/layout/hProcess11"/>
    <dgm:cxn modelId="{011E2482-8E4E-4B38-9AC8-9241609FD7F7}" type="presParOf" srcId="{B235BB82-9DA1-411A-92A1-CDFA57A768C6}" destId="{C00631D3-C48A-4F95-AE2F-BC0C4CDDB8C2}" srcOrd="1" destOrd="0" presId="urn:microsoft.com/office/officeart/2005/8/layout/hProcess11"/>
    <dgm:cxn modelId="{ECE07FF7-B542-4136-BB9E-A9AE2A206167}" type="presParOf" srcId="{C00631D3-C48A-4F95-AE2F-BC0C4CDDB8C2}" destId="{7A129775-CA7F-412F-83A2-87F9CEAA98B3}" srcOrd="0" destOrd="0" presId="urn:microsoft.com/office/officeart/2005/8/layout/hProcess11"/>
    <dgm:cxn modelId="{B31FC28B-0E12-40FE-B4BB-1D1048311C7E}" type="presParOf" srcId="{7A129775-CA7F-412F-83A2-87F9CEAA98B3}" destId="{727F070C-7E78-49AB-BE30-51FFA6805D38}" srcOrd="0" destOrd="0" presId="urn:microsoft.com/office/officeart/2005/8/layout/hProcess11"/>
    <dgm:cxn modelId="{E7DC12E6-C2D6-4DBA-82A1-93DE886FF308}" type="presParOf" srcId="{7A129775-CA7F-412F-83A2-87F9CEAA98B3}" destId="{083E76B4-01D2-4EDA-B888-CEA45330CB9D}" srcOrd="1" destOrd="0" presId="urn:microsoft.com/office/officeart/2005/8/layout/hProcess11"/>
    <dgm:cxn modelId="{EDCBE529-B6CB-41E0-86D0-1E8F9B23328A}" type="presParOf" srcId="{7A129775-CA7F-412F-83A2-87F9CEAA98B3}" destId="{D973C982-CCE5-4456-B772-37CDBEFC9D4A}" srcOrd="2" destOrd="0" presId="urn:microsoft.com/office/officeart/2005/8/layout/hProcess11"/>
    <dgm:cxn modelId="{2079A9E4-B024-4861-A997-D8DB57F34358}" type="presParOf" srcId="{C00631D3-C48A-4F95-AE2F-BC0C4CDDB8C2}" destId="{930D4D69-11FE-4E34-BB85-B6EE509A2710}" srcOrd="1" destOrd="0" presId="urn:microsoft.com/office/officeart/2005/8/layout/hProcess11"/>
    <dgm:cxn modelId="{51F9E76C-A370-4FF9-80D1-A7EBDA84FE0D}" type="presParOf" srcId="{C00631D3-C48A-4F95-AE2F-BC0C4CDDB8C2}" destId="{E8E3B52E-668E-4BD6-AA26-9425E6593CB4}" srcOrd="2" destOrd="0" presId="urn:microsoft.com/office/officeart/2005/8/layout/hProcess11"/>
    <dgm:cxn modelId="{CEB20C9E-A6E6-4F14-8C29-F9C9024B226E}" type="presParOf" srcId="{E8E3B52E-668E-4BD6-AA26-9425E6593CB4}" destId="{FCCCABDE-8905-4C98-B119-FF083C262AAE}" srcOrd="0" destOrd="0" presId="urn:microsoft.com/office/officeart/2005/8/layout/hProcess11"/>
    <dgm:cxn modelId="{2AABCE6E-51BE-49B5-89CC-3538D638A57B}" type="presParOf" srcId="{E8E3B52E-668E-4BD6-AA26-9425E6593CB4}" destId="{038AD595-CCB6-46D4-8D68-A3BCB46F79DA}" srcOrd="1" destOrd="0" presId="urn:microsoft.com/office/officeart/2005/8/layout/hProcess11"/>
    <dgm:cxn modelId="{AA35C910-1C02-4A09-8D62-2F67B588113C}" type="presParOf" srcId="{E8E3B52E-668E-4BD6-AA26-9425E6593CB4}" destId="{F6DB839B-9E7E-42B0-AF6D-A9A6A6A01301}" srcOrd="2" destOrd="0" presId="urn:microsoft.com/office/officeart/2005/8/layout/hProcess11"/>
    <dgm:cxn modelId="{0A404AD6-EDD8-4131-BEF7-63BD8CFEFB2F}" type="presParOf" srcId="{C00631D3-C48A-4F95-AE2F-BC0C4CDDB8C2}" destId="{CA2B5FF8-12A9-42E5-B0A1-8DC097C8AAA9}" srcOrd="3" destOrd="0" presId="urn:microsoft.com/office/officeart/2005/8/layout/hProcess11"/>
    <dgm:cxn modelId="{FEBE384A-AE6A-445A-B608-209F975AF786}" type="presParOf" srcId="{C00631D3-C48A-4F95-AE2F-BC0C4CDDB8C2}" destId="{1C994B75-98E6-42AF-A297-7CC5F311637F}" srcOrd="4" destOrd="0" presId="urn:microsoft.com/office/officeart/2005/8/layout/hProcess11"/>
    <dgm:cxn modelId="{9D761C0E-6173-44DD-B72B-E58111113129}" type="presParOf" srcId="{1C994B75-98E6-42AF-A297-7CC5F311637F}" destId="{6032C3F1-9FC6-4F3D-A8AD-C4E296868F7E}" srcOrd="0" destOrd="0" presId="urn:microsoft.com/office/officeart/2005/8/layout/hProcess11"/>
    <dgm:cxn modelId="{165107C5-CEFB-44C1-A543-E5D9DB2440C3}" type="presParOf" srcId="{1C994B75-98E6-42AF-A297-7CC5F311637F}" destId="{6DE45EA5-B0E2-4653-936B-31A950FBE0E9}" srcOrd="1" destOrd="0" presId="urn:microsoft.com/office/officeart/2005/8/layout/hProcess11"/>
    <dgm:cxn modelId="{2147D3AC-BD04-44BA-9D09-B47BB82EF733}" type="presParOf" srcId="{1C994B75-98E6-42AF-A297-7CC5F311637F}" destId="{87136FFB-A416-4226-A6B4-460A1D12635B}" srcOrd="2" destOrd="0" presId="urn:microsoft.com/office/officeart/2005/8/layout/hProcess11"/>
    <dgm:cxn modelId="{04CDFE27-56AD-4DC9-A025-B2621879A0B7}" type="presParOf" srcId="{C00631D3-C48A-4F95-AE2F-BC0C4CDDB8C2}" destId="{C18BB3F3-A242-40CB-8F45-FEAC2DAA562F}" srcOrd="5" destOrd="0" presId="urn:microsoft.com/office/officeart/2005/8/layout/hProcess11"/>
    <dgm:cxn modelId="{FAC2E6A0-68FD-426F-A19D-3946573C59EE}" type="presParOf" srcId="{C00631D3-C48A-4F95-AE2F-BC0C4CDDB8C2}" destId="{3C9FD36D-EE9E-411C-B20E-12E71A671210}" srcOrd="6" destOrd="0" presId="urn:microsoft.com/office/officeart/2005/8/layout/hProcess11"/>
    <dgm:cxn modelId="{E93932B4-BB7F-4674-A302-53F6FB0E2145}" type="presParOf" srcId="{3C9FD36D-EE9E-411C-B20E-12E71A671210}" destId="{42D18D22-9DB1-4247-A7ED-CA04C384CF1C}" srcOrd="0" destOrd="0" presId="urn:microsoft.com/office/officeart/2005/8/layout/hProcess11"/>
    <dgm:cxn modelId="{D9751D92-3471-4960-9473-F4CF7C9DABA8}" type="presParOf" srcId="{3C9FD36D-EE9E-411C-B20E-12E71A671210}" destId="{8B5C2FAE-A5D0-407D-887A-F52CE278364E}" srcOrd="1" destOrd="0" presId="urn:microsoft.com/office/officeart/2005/8/layout/hProcess11"/>
    <dgm:cxn modelId="{937041C6-467D-4A83-8E3D-12A61CE54462}" type="presParOf" srcId="{3C9FD36D-EE9E-411C-B20E-12E71A671210}" destId="{894CE2CF-4D5A-410E-8B1F-EE2D3F6D4EEA}" srcOrd="2" destOrd="0" presId="urn:microsoft.com/office/officeart/2005/8/layout/hProcess11"/>
    <dgm:cxn modelId="{E7967F80-CD1E-4770-BB3A-7792D5823D28}" type="presParOf" srcId="{C00631D3-C48A-4F95-AE2F-BC0C4CDDB8C2}" destId="{8BB983B8-55D2-4A33-9655-F9B6D5127FA5}" srcOrd="7" destOrd="0" presId="urn:microsoft.com/office/officeart/2005/8/layout/hProcess11"/>
    <dgm:cxn modelId="{BD9C79AB-27C2-45D6-98AB-71125267B4C6}" type="presParOf" srcId="{C00631D3-C48A-4F95-AE2F-BC0C4CDDB8C2}" destId="{47BFD2F2-B85F-42F2-B40E-AFE1E0BC3E7D}" srcOrd="8" destOrd="0" presId="urn:microsoft.com/office/officeart/2005/8/layout/hProcess11"/>
    <dgm:cxn modelId="{DAF47FEC-2BDE-4E20-9366-608F05E1B0E9}" type="presParOf" srcId="{47BFD2F2-B85F-42F2-B40E-AFE1E0BC3E7D}" destId="{09FACE0D-2328-4F82-BD5A-99954D94399E}" srcOrd="0" destOrd="0" presId="urn:microsoft.com/office/officeart/2005/8/layout/hProcess11"/>
    <dgm:cxn modelId="{49D3402A-541E-481B-B991-2294BA8706F6}" type="presParOf" srcId="{47BFD2F2-B85F-42F2-B40E-AFE1E0BC3E7D}" destId="{1917AEB1-4A71-439D-9717-BB5EBBBB9937}" srcOrd="1" destOrd="0" presId="urn:microsoft.com/office/officeart/2005/8/layout/hProcess11"/>
    <dgm:cxn modelId="{CA1205BB-A79A-4B3F-99B9-633EE595EF39}" type="presParOf" srcId="{47BFD2F2-B85F-42F2-B40E-AFE1E0BC3E7D}" destId="{1D580D44-E85B-4130-9DA2-321DEF80515A}" srcOrd="2" destOrd="0" presId="urn:microsoft.com/office/officeart/2005/8/layout/hProcess11"/>
    <dgm:cxn modelId="{EFF14238-DCF8-4DA9-AB89-E30318DCDE03}" type="presParOf" srcId="{C00631D3-C48A-4F95-AE2F-BC0C4CDDB8C2}" destId="{B653DE41-8194-4DC2-9700-652948EAF162}" srcOrd="9" destOrd="0" presId="urn:microsoft.com/office/officeart/2005/8/layout/hProcess11"/>
    <dgm:cxn modelId="{83B86282-881C-48B0-AF35-8EB8817F0439}" type="presParOf" srcId="{C00631D3-C48A-4F95-AE2F-BC0C4CDDB8C2}" destId="{49BCED16-E2F3-4DC6-A9E7-1739FDF6510E}" srcOrd="10" destOrd="0" presId="urn:microsoft.com/office/officeart/2005/8/layout/hProcess11"/>
    <dgm:cxn modelId="{7C25152D-4C87-44CC-8C36-15F23FFBD9FD}" type="presParOf" srcId="{49BCED16-E2F3-4DC6-A9E7-1739FDF6510E}" destId="{FFBF76E4-2571-44B1-B81C-61A340F78F6E}" srcOrd="0" destOrd="0" presId="urn:microsoft.com/office/officeart/2005/8/layout/hProcess11"/>
    <dgm:cxn modelId="{175D36CC-457C-47A3-87FA-155949F2BFAD}" type="presParOf" srcId="{49BCED16-E2F3-4DC6-A9E7-1739FDF6510E}" destId="{24DE30E6-EEC1-44D3-9EE2-35A98B09FBA5}" srcOrd="1" destOrd="0" presId="urn:microsoft.com/office/officeart/2005/8/layout/hProcess11"/>
    <dgm:cxn modelId="{161E003E-7BA3-475C-8A70-3C0AEB6B3BDA}" type="presParOf" srcId="{49BCED16-E2F3-4DC6-A9E7-1739FDF6510E}" destId="{BA69A0F5-0C20-4A61-9DBE-EC90130D83F9}"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1_1" csCatId="accent1" phldr="1"/>
      <dgm:spPr/>
    </dgm:pt>
    <dgm:pt modelId="{37A3516E-D913-44F7-9461-776FB6B35D80}">
      <dgm:prSet phldrT="[Text]"/>
      <dgm:spPr>
        <a:solidFill>
          <a:schemeClr val="accent1">
            <a:lumMod val="60000"/>
            <a:lumOff val="40000"/>
          </a:schemeClr>
        </a:solidFill>
      </dgm:spPr>
      <dgm:t>
        <a:bodyPr/>
        <a:lstStyle/>
        <a:p>
          <a:r>
            <a:rPr lang="en-US" dirty="0" smtClean="0"/>
            <a:t>Extraction</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t>Manufacturing</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t>Distribution</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dirty="0" smtClean="0"/>
            <a:t>Use</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t>Disposal</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F0DA4C2D-EFFF-4D59-A0B4-255D6ADCABBE}" srcId="{3F66E1DE-6BB0-481D-81D6-EC7C46DC85D7}" destId="{91C50D44-BE0A-4669-A908-09E0200F7187}" srcOrd="2" destOrd="0" parTransId="{92C150FC-8231-486F-B4CD-ADF2CCF46652}" sibTransId="{0B1F3374-D505-4131-91B0-0739CA3CC7D0}"/>
    <dgm:cxn modelId="{1976FEF6-F8F1-4556-B147-571FE89CEAA6}" type="presOf" srcId="{056B473D-3DDB-4E4B-8BAB-3D736F54F210}" destId="{D355D938-3F51-474B-AAEF-9A1D6353F585}" srcOrd="0" destOrd="0" presId="urn:microsoft.com/office/officeart/2005/8/layout/process1"/>
    <dgm:cxn modelId="{AA9B49FE-7292-4702-910B-1F28047F62FC}" type="presOf" srcId="{37A3516E-D913-44F7-9461-776FB6B35D80}" destId="{C89C3D02-A3D7-4C80-B069-84A5653E2F17}" srcOrd="0" destOrd="0" presId="urn:microsoft.com/office/officeart/2005/8/layout/process1"/>
    <dgm:cxn modelId="{12824727-0FEB-46A1-8AE9-ECA612672843}" type="presOf" srcId="{15ED132D-B254-4F7C-A474-6CDE0C0139D3}" destId="{531FADF7-C750-4477-A36E-A42A8521CC06}"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CA10A12B-CEAE-4932-949B-74D9AFDA2F32}" type="presOf" srcId="{0B1F3374-D505-4131-91B0-0739CA3CC7D0}" destId="{67CB069C-EA2A-4CED-92D4-C92EDF733D04}" srcOrd="1" destOrd="0" presId="urn:microsoft.com/office/officeart/2005/8/layout/process1"/>
    <dgm:cxn modelId="{6DF154B7-6C04-49EF-B13E-A79C4F9E1ED6}" type="presOf" srcId="{B0661D80-B59F-48CA-942F-BAA5989670FC}" destId="{94A00A15-FA2F-4F79-91F5-087EC14429DA}" srcOrd="1" destOrd="0" presId="urn:microsoft.com/office/officeart/2005/8/layout/process1"/>
    <dgm:cxn modelId="{70CCB5F9-7BF1-4882-85EC-7BAC53406178}" type="presOf" srcId="{B25FCD40-6FF9-4807-9C72-472989E9456E}" destId="{5872A8D6-B0E9-4CBA-9BB7-C50411B78529}" srcOrd="0" destOrd="0" presId="urn:microsoft.com/office/officeart/2005/8/layout/process1"/>
    <dgm:cxn modelId="{816A5648-27E5-49D1-BCFB-32F9063B9672}" type="presOf" srcId="{91C50D44-BE0A-4669-A908-09E0200F7187}" destId="{651483FF-6995-4D44-AC82-4AA2C1C3EF94}" srcOrd="0" destOrd="0" presId="urn:microsoft.com/office/officeart/2005/8/layout/process1"/>
    <dgm:cxn modelId="{EBC5F40C-88A1-4E4D-8A6F-D685DD5524B3}" type="presOf" srcId="{056B473D-3DDB-4E4B-8BAB-3D736F54F210}" destId="{74DDAEF7-2AE6-458E-920E-E20C19E3076A}" srcOrd="1"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2A67A9CC-585B-45A6-ABCC-98F9153FA4E5}" type="presOf" srcId="{B0661D80-B59F-48CA-942F-BAA5989670FC}" destId="{E40A0261-3D9B-410C-A0B6-081F2274C2F5}" srcOrd="0" destOrd="0" presId="urn:microsoft.com/office/officeart/2005/8/layout/process1"/>
    <dgm:cxn modelId="{8BCE72C9-C9A4-4FCA-A3F7-53534A2C524E}" type="presOf" srcId="{E9A08393-6376-4275-BBF5-0F3C0FE405E5}" destId="{673F4A17-5BCE-4500-81FD-2F39B29D5672}" srcOrd="0"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514158A8-56DA-4FF9-B39F-824C123EB142}" srcId="{3F66E1DE-6BB0-481D-81D6-EC7C46DC85D7}" destId="{E9A08393-6376-4275-BBF5-0F3C0FE405E5}" srcOrd="4" destOrd="0" parTransId="{BBE1ECFD-6884-4F17-8A89-2718E5C29206}" sibTransId="{8E505016-87A0-4A9E-AD51-7B88BCE03FF9}"/>
    <dgm:cxn modelId="{EA3383CE-FFA1-4196-B1A4-CBB96E2A4213}" type="presOf" srcId="{48B41C24-0C38-4F53-8C07-538A5F705101}" destId="{F9154D2F-DC09-46DB-9988-B2A1FE8C65BC}" srcOrd="0" destOrd="0" presId="urn:microsoft.com/office/officeart/2005/8/layout/process1"/>
    <dgm:cxn modelId="{8264AACB-4631-4FB4-8E10-93343A6A50BC}" type="presOf" srcId="{0B1F3374-D505-4131-91B0-0739CA3CC7D0}" destId="{4A452E67-0B2A-4404-986C-361A203DC2B9}" srcOrd="0" destOrd="0" presId="urn:microsoft.com/office/officeart/2005/8/layout/process1"/>
    <dgm:cxn modelId="{64436CBC-3347-4C28-AF0C-0D658C79B47F}" type="presOf" srcId="{B25FCD40-6FF9-4807-9C72-472989E9456E}" destId="{74334886-8D89-424F-96A7-11DD8020E08C}" srcOrd="1" destOrd="0" presId="urn:microsoft.com/office/officeart/2005/8/layout/process1"/>
    <dgm:cxn modelId="{3567B9A6-2A7D-43A3-A8D1-EDC046AAFA19}" type="presOf" srcId="{3F66E1DE-6BB0-481D-81D6-EC7C46DC85D7}" destId="{37771EB0-DD85-4C4D-AC90-D577A5F3AC08}" srcOrd="0" destOrd="0" presId="urn:microsoft.com/office/officeart/2005/8/layout/process1"/>
    <dgm:cxn modelId="{73E86062-D40F-4B09-BD68-B4159CB980CB}" type="presParOf" srcId="{37771EB0-DD85-4C4D-AC90-D577A5F3AC08}" destId="{C89C3D02-A3D7-4C80-B069-84A5653E2F17}" srcOrd="0" destOrd="0" presId="urn:microsoft.com/office/officeart/2005/8/layout/process1"/>
    <dgm:cxn modelId="{ED778F3A-2158-441B-8AF5-CE2E9A8CE62B}" type="presParOf" srcId="{37771EB0-DD85-4C4D-AC90-D577A5F3AC08}" destId="{E40A0261-3D9B-410C-A0B6-081F2274C2F5}" srcOrd="1" destOrd="0" presId="urn:microsoft.com/office/officeart/2005/8/layout/process1"/>
    <dgm:cxn modelId="{337B8C7B-E552-45BD-912D-C2DF62AAE145}" type="presParOf" srcId="{E40A0261-3D9B-410C-A0B6-081F2274C2F5}" destId="{94A00A15-FA2F-4F79-91F5-087EC14429DA}" srcOrd="0" destOrd="0" presId="urn:microsoft.com/office/officeart/2005/8/layout/process1"/>
    <dgm:cxn modelId="{40BEBD97-DEB3-473C-A5B1-E4C57CD18A86}" type="presParOf" srcId="{37771EB0-DD85-4C4D-AC90-D577A5F3AC08}" destId="{F9154D2F-DC09-46DB-9988-B2A1FE8C65BC}" srcOrd="2" destOrd="0" presId="urn:microsoft.com/office/officeart/2005/8/layout/process1"/>
    <dgm:cxn modelId="{A329AF0E-57A2-4F28-8183-13E53D1486C2}" type="presParOf" srcId="{37771EB0-DD85-4C4D-AC90-D577A5F3AC08}" destId="{5872A8D6-B0E9-4CBA-9BB7-C50411B78529}" srcOrd="3" destOrd="0" presId="urn:microsoft.com/office/officeart/2005/8/layout/process1"/>
    <dgm:cxn modelId="{42EB1830-AC79-4F85-9EBB-2794D3DF3645}" type="presParOf" srcId="{5872A8D6-B0E9-4CBA-9BB7-C50411B78529}" destId="{74334886-8D89-424F-96A7-11DD8020E08C}" srcOrd="0" destOrd="0" presId="urn:microsoft.com/office/officeart/2005/8/layout/process1"/>
    <dgm:cxn modelId="{B8E55C16-8B21-4701-93CB-BB5B19348EB3}" type="presParOf" srcId="{37771EB0-DD85-4C4D-AC90-D577A5F3AC08}" destId="{651483FF-6995-4D44-AC82-4AA2C1C3EF94}" srcOrd="4" destOrd="0" presId="urn:microsoft.com/office/officeart/2005/8/layout/process1"/>
    <dgm:cxn modelId="{964CC6CD-D9B3-4074-827B-2285E83C7E26}" type="presParOf" srcId="{37771EB0-DD85-4C4D-AC90-D577A5F3AC08}" destId="{4A452E67-0B2A-4404-986C-361A203DC2B9}" srcOrd="5" destOrd="0" presId="urn:microsoft.com/office/officeart/2005/8/layout/process1"/>
    <dgm:cxn modelId="{529989C1-6F57-4D4B-9C09-E2141B5D42EB}" type="presParOf" srcId="{4A452E67-0B2A-4404-986C-361A203DC2B9}" destId="{67CB069C-EA2A-4CED-92D4-C92EDF733D04}" srcOrd="0" destOrd="0" presId="urn:microsoft.com/office/officeart/2005/8/layout/process1"/>
    <dgm:cxn modelId="{333A63E1-C980-422C-91D7-6E8C8630462C}" type="presParOf" srcId="{37771EB0-DD85-4C4D-AC90-D577A5F3AC08}" destId="{531FADF7-C750-4477-A36E-A42A8521CC06}" srcOrd="6" destOrd="0" presId="urn:microsoft.com/office/officeart/2005/8/layout/process1"/>
    <dgm:cxn modelId="{C8AB63D3-F8F9-4A1E-AC78-0B0F054E2BDD}" type="presParOf" srcId="{37771EB0-DD85-4C4D-AC90-D577A5F3AC08}" destId="{D355D938-3F51-474B-AAEF-9A1D6353F585}" srcOrd="7" destOrd="0" presId="urn:microsoft.com/office/officeart/2005/8/layout/process1"/>
    <dgm:cxn modelId="{343E199C-A8A3-4F06-BB4C-20292BEEAD01}" type="presParOf" srcId="{D355D938-3F51-474B-AAEF-9A1D6353F585}" destId="{74DDAEF7-2AE6-458E-920E-E20C19E3076A}" srcOrd="0" destOrd="0" presId="urn:microsoft.com/office/officeart/2005/8/layout/process1"/>
    <dgm:cxn modelId="{EC817E42-706A-4557-849F-3EE92FFDD586}"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1_1" csCatId="accent1" phldr="1"/>
      <dgm:spPr/>
    </dgm:pt>
    <dgm:pt modelId="{37A3516E-D913-44F7-9461-776FB6B35D80}">
      <dgm:prSet phldrT="[Text]"/>
      <dgm:spPr/>
      <dgm:t>
        <a:bodyPr/>
        <a:lstStyle/>
        <a:p>
          <a:r>
            <a:rPr lang="en-US" dirty="0" smtClean="0"/>
            <a:t>Extraction</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a:solidFill>
          <a:schemeClr val="accent1">
            <a:lumMod val="60000"/>
            <a:lumOff val="40000"/>
          </a:schemeClr>
        </a:solidFill>
      </dgm:spPr>
      <dgm:t>
        <a:bodyPr/>
        <a:lstStyle/>
        <a:p>
          <a:r>
            <a:rPr lang="en-US" dirty="0" smtClean="0"/>
            <a:t>Manufacturing</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t>Distribution</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dirty="0" smtClean="0"/>
            <a:t>Use</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t>Disposal</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DF1C7A1C-D6FE-4658-B468-A35EC5257FD3}" type="presOf" srcId="{B25FCD40-6FF9-4807-9C72-472989E9456E}" destId="{5872A8D6-B0E9-4CBA-9BB7-C50411B78529}" srcOrd="0"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E560ADD2-6CAA-4AD8-A3B6-E7308883D225}" type="presOf" srcId="{056B473D-3DDB-4E4B-8BAB-3D736F54F210}" destId="{74DDAEF7-2AE6-458E-920E-E20C19E3076A}" srcOrd="1" destOrd="0" presId="urn:microsoft.com/office/officeart/2005/8/layout/process1"/>
    <dgm:cxn modelId="{A2B2549E-1D4B-41DC-8C17-67CBB0C0B3FD}" type="presOf" srcId="{0B1F3374-D505-4131-91B0-0739CA3CC7D0}" destId="{4A452E67-0B2A-4404-986C-361A203DC2B9}" srcOrd="0" destOrd="0" presId="urn:microsoft.com/office/officeart/2005/8/layout/process1"/>
    <dgm:cxn modelId="{2581D2AD-1EC6-4D60-A41F-2F709B446BAE}" type="presOf" srcId="{91C50D44-BE0A-4669-A908-09E0200F7187}" destId="{651483FF-6995-4D44-AC82-4AA2C1C3EF94}"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C40FDC9F-69BC-4790-A2A5-B31801717C96}" type="presOf" srcId="{E9A08393-6376-4275-BBF5-0F3C0FE405E5}" destId="{673F4A17-5BCE-4500-81FD-2F39B29D5672}" srcOrd="0" destOrd="0" presId="urn:microsoft.com/office/officeart/2005/8/layout/process1"/>
    <dgm:cxn modelId="{7B6A5D4D-6A62-49C7-8DD7-96C46B78F79B}" type="presOf" srcId="{37A3516E-D913-44F7-9461-776FB6B35D80}" destId="{C89C3D02-A3D7-4C80-B069-84A5653E2F17}" srcOrd="0" destOrd="0" presId="urn:microsoft.com/office/officeart/2005/8/layout/process1"/>
    <dgm:cxn modelId="{756DA2F2-EB6E-4865-9E7B-39CDFB2958C1}" type="presOf" srcId="{B0661D80-B59F-48CA-942F-BAA5989670FC}" destId="{E40A0261-3D9B-410C-A0B6-081F2274C2F5}" srcOrd="0" destOrd="0" presId="urn:microsoft.com/office/officeart/2005/8/layout/process1"/>
    <dgm:cxn modelId="{8A5A6C26-8FA7-4D36-A87A-55A13DBD498A}" type="presOf" srcId="{15ED132D-B254-4F7C-A474-6CDE0C0139D3}" destId="{531FADF7-C750-4477-A36E-A42A8521CC06}" srcOrd="0" destOrd="0" presId="urn:microsoft.com/office/officeart/2005/8/layout/process1"/>
    <dgm:cxn modelId="{EBF73D88-03BA-4433-9305-6342CDE88614}" type="presOf" srcId="{B25FCD40-6FF9-4807-9C72-472989E9456E}" destId="{74334886-8D89-424F-96A7-11DD8020E08C}" srcOrd="1"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0CB389C9-D687-45B3-8FD7-B4FC6832DD48}" type="presOf" srcId="{B0661D80-B59F-48CA-942F-BAA5989670FC}" destId="{94A00A15-FA2F-4F79-91F5-087EC14429DA}" srcOrd="1"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514158A8-56DA-4FF9-B39F-824C123EB142}" srcId="{3F66E1DE-6BB0-481D-81D6-EC7C46DC85D7}" destId="{E9A08393-6376-4275-BBF5-0F3C0FE405E5}" srcOrd="4" destOrd="0" parTransId="{BBE1ECFD-6884-4F17-8A89-2718E5C29206}" sibTransId="{8E505016-87A0-4A9E-AD51-7B88BCE03FF9}"/>
    <dgm:cxn modelId="{D95268BD-CBA7-4EC0-90FD-59A001A3512A}" type="presOf" srcId="{48B41C24-0C38-4F53-8C07-538A5F705101}" destId="{F9154D2F-DC09-46DB-9988-B2A1FE8C65BC}" srcOrd="0" destOrd="0" presId="urn:microsoft.com/office/officeart/2005/8/layout/process1"/>
    <dgm:cxn modelId="{D33E3A00-F4BE-45FA-AAC9-621A4E2FC790}" type="presOf" srcId="{0B1F3374-D505-4131-91B0-0739CA3CC7D0}" destId="{67CB069C-EA2A-4CED-92D4-C92EDF733D04}" srcOrd="1" destOrd="0" presId="urn:microsoft.com/office/officeart/2005/8/layout/process1"/>
    <dgm:cxn modelId="{CF1FA763-C80F-4352-9B85-A54488F76203}" type="presOf" srcId="{056B473D-3DDB-4E4B-8BAB-3D736F54F210}" destId="{D355D938-3F51-474B-AAEF-9A1D6353F585}" srcOrd="0" destOrd="0" presId="urn:microsoft.com/office/officeart/2005/8/layout/process1"/>
    <dgm:cxn modelId="{66E16A26-08EB-4B53-9C46-A532EBB323C9}" type="presOf" srcId="{3F66E1DE-6BB0-481D-81D6-EC7C46DC85D7}" destId="{37771EB0-DD85-4C4D-AC90-D577A5F3AC08}" srcOrd="0" destOrd="0" presId="urn:microsoft.com/office/officeart/2005/8/layout/process1"/>
    <dgm:cxn modelId="{185EBFE2-B1D6-469E-94AA-7603445C7EE1}" type="presParOf" srcId="{37771EB0-DD85-4C4D-AC90-D577A5F3AC08}" destId="{C89C3D02-A3D7-4C80-B069-84A5653E2F17}" srcOrd="0" destOrd="0" presId="urn:microsoft.com/office/officeart/2005/8/layout/process1"/>
    <dgm:cxn modelId="{1D37611A-B054-4F5E-A061-B39E3D2C7EC4}" type="presParOf" srcId="{37771EB0-DD85-4C4D-AC90-D577A5F3AC08}" destId="{E40A0261-3D9B-410C-A0B6-081F2274C2F5}" srcOrd="1" destOrd="0" presId="urn:microsoft.com/office/officeart/2005/8/layout/process1"/>
    <dgm:cxn modelId="{B91A7DBB-E1C5-472B-B01C-2E342C899257}" type="presParOf" srcId="{E40A0261-3D9B-410C-A0B6-081F2274C2F5}" destId="{94A00A15-FA2F-4F79-91F5-087EC14429DA}" srcOrd="0" destOrd="0" presId="urn:microsoft.com/office/officeart/2005/8/layout/process1"/>
    <dgm:cxn modelId="{CB1549DC-ABAB-4CFC-9188-5AA0FD99B016}" type="presParOf" srcId="{37771EB0-DD85-4C4D-AC90-D577A5F3AC08}" destId="{F9154D2F-DC09-46DB-9988-B2A1FE8C65BC}" srcOrd="2" destOrd="0" presId="urn:microsoft.com/office/officeart/2005/8/layout/process1"/>
    <dgm:cxn modelId="{507A1613-F3B6-48EA-B6E6-16130443ED48}" type="presParOf" srcId="{37771EB0-DD85-4C4D-AC90-D577A5F3AC08}" destId="{5872A8D6-B0E9-4CBA-9BB7-C50411B78529}" srcOrd="3" destOrd="0" presId="urn:microsoft.com/office/officeart/2005/8/layout/process1"/>
    <dgm:cxn modelId="{64D64E2D-2148-46DC-ACD6-B81508768B5F}" type="presParOf" srcId="{5872A8D6-B0E9-4CBA-9BB7-C50411B78529}" destId="{74334886-8D89-424F-96A7-11DD8020E08C}" srcOrd="0" destOrd="0" presId="urn:microsoft.com/office/officeart/2005/8/layout/process1"/>
    <dgm:cxn modelId="{36F799F4-67D3-4C73-A6EE-26B24CF66A62}" type="presParOf" srcId="{37771EB0-DD85-4C4D-AC90-D577A5F3AC08}" destId="{651483FF-6995-4D44-AC82-4AA2C1C3EF94}" srcOrd="4" destOrd="0" presId="urn:microsoft.com/office/officeart/2005/8/layout/process1"/>
    <dgm:cxn modelId="{2215BD47-C36E-4FB7-85BB-40514937F14E}" type="presParOf" srcId="{37771EB0-DD85-4C4D-AC90-D577A5F3AC08}" destId="{4A452E67-0B2A-4404-986C-361A203DC2B9}" srcOrd="5" destOrd="0" presId="urn:microsoft.com/office/officeart/2005/8/layout/process1"/>
    <dgm:cxn modelId="{AA351018-0EC0-4654-B63B-9BA13A5C8B4B}" type="presParOf" srcId="{4A452E67-0B2A-4404-986C-361A203DC2B9}" destId="{67CB069C-EA2A-4CED-92D4-C92EDF733D04}" srcOrd="0" destOrd="0" presId="urn:microsoft.com/office/officeart/2005/8/layout/process1"/>
    <dgm:cxn modelId="{BE8DA7B3-F169-47E9-AFFF-4FB33DD1978B}" type="presParOf" srcId="{37771EB0-DD85-4C4D-AC90-D577A5F3AC08}" destId="{531FADF7-C750-4477-A36E-A42A8521CC06}" srcOrd="6" destOrd="0" presId="urn:microsoft.com/office/officeart/2005/8/layout/process1"/>
    <dgm:cxn modelId="{9C87D85D-E4AC-4286-96BE-3790A3755EA8}" type="presParOf" srcId="{37771EB0-DD85-4C4D-AC90-D577A5F3AC08}" destId="{D355D938-3F51-474B-AAEF-9A1D6353F585}" srcOrd="7" destOrd="0" presId="urn:microsoft.com/office/officeart/2005/8/layout/process1"/>
    <dgm:cxn modelId="{04A9540C-623B-4FA5-A5B4-8E4DCE3802A5}" type="presParOf" srcId="{D355D938-3F51-474B-AAEF-9A1D6353F585}" destId="{74DDAEF7-2AE6-458E-920E-E20C19E3076A}" srcOrd="0" destOrd="0" presId="urn:microsoft.com/office/officeart/2005/8/layout/process1"/>
    <dgm:cxn modelId="{F0E0D234-C0C1-4946-80E7-6E408209A28A}"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1_1" csCatId="accent1" phldr="1"/>
      <dgm:spPr/>
    </dgm:pt>
    <dgm:pt modelId="{37A3516E-D913-44F7-9461-776FB6B35D80}">
      <dgm:prSet phldrT="[Text]"/>
      <dgm:spPr/>
      <dgm:t>
        <a:bodyPr/>
        <a:lstStyle/>
        <a:p>
          <a:r>
            <a:rPr lang="en-US" dirty="0" smtClean="0"/>
            <a:t>Extraction</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t>Manufacturing</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a:solidFill>
          <a:schemeClr val="accent1">
            <a:lumMod val="60000"/>
            <a:lumOff val="40000"/>
          </a:schemeClr>
        </a:solidFill>
      </dgm:spPr>
      <dgm:t>
        <a:bodyPr/>
        <a:lstStyle/>
        <a:p>
          <a:r>
            <a:rPr lang="en-US" dirty="0" smtClean="0"/>
            <a:t>Distribution</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dirty="0" smtClean="0"/>
            <a:t>Use</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t>Disposal</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F63795C8-2D81-40D0-9955-DAB5694E0EB9}" type="presOf" srcId="{B25FCD40-6FF9-4807-9C72-472989E9456E}" destId="{74334886-8D89-424F-96A7-11DD8020E08C}" srcOrd="1" destOrd="0" presId="urn:microsoft.com/office/officeart/2005/8/layout/process1"/>
    <dgm:cxn modelId="{979313E7-51FB-4F2E-B808-AF1FBE64364E}" type="presOf" srcId="{0B1F3374-D505-4131-91B0-0739CA3CC7D0}" destId="{67CB069C-EA2A-4CED-92D4-C92EDF733D04}" srcOrd="1" destOrd="0" presId="urn:microsoft.com/office/officeart/2005/8/layout/process1"/>
    <dgm:cxn modelId="{1FF2059A-CA97-4F83-96A3-377E2E02CD5F}" type="presOf" srcId="{15ED132D-B254-4F7C-A474-6CDE0C0139D3}" destId="{531FADF7-C750-4477-A36E-A42A8521CC06}" srcOrd="0"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DBD5425E-6D5B-4D22-B21E-D85375BAA356}" type="presOf" srcId="{056B473D-3DDB-4E4B-8BAB-3D736F54F210}" destId="{74DDAEF7-2AE6-458E-920E-E20C19E3076A}" srcOrd="1" destOrd="0" presId="urn:microsoft.com/office/officeart/2005/8/layout/process1"/>
    <dgm:cxn modelId="{F9C85F95-D32B-4837-9F67-BBFA5B53F182}" type="presOf" srcId="{91C50D44-BE0A-4669-A908-09E0200F7187}" destId="{651483FF-6995-4D44-AC82-4AA2C1C3EF94}"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A96A8186-7772-466E-AB2D-47A89576D2C6}" type="presOf" srcId="{0B1F3374-D505-4131-91B0-0739CA3CC7D0}" destId="{4A452E67-0B2A-4404-986C-361A203DC2B9}" srcOrd="0" destOrd="0" presId="urn:microsoft.com/office/officeart/2005/8/layout/process1"/>
    <dgm:cxn modelId="{E88E1B22-F491-4F61-8547-241F8F590842}" type="presOf" srcId="{B0661D80-B59F-48CA-942F-BAA5989670FC}" destId="{94A00A15-FA2F-4F79-91F5-087EC14429DA}" srcOrd="1"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3041E12A-EDBA-40CB-8622-385DCA5658B7}" type="presOf" srcId="{37A3516E-D913-44F7-9461-776FB6B35D80}" destId="{C89C3D02-A3D7-4C80-B069-84A5653E2F17}" srcOrd="0"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6F3B0A66-D0D9-4649-A31B-41F5C6225B09}" type="presOf" srcId="{B0661D80-B59F-48CA-942F-BAA5989670FC}" destId="{E40A0261-3D9B-410C-A0B6-081F2274C2F5}" srcOrd="0"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6162E05D-EB8D-40D4-AB4C-EEE1CB5571A5}" type="presOf" srcId="{3F66E1DE-6BB0-481D-81D6-EC7C46DC85D7}" destId="{37771EB0-DD85-4C4D-AC90-D577A5F3AC08}" srcOrd="0" destOrd="0" presId="urn:microsoft.com/office/officeart/2005/8/layout/process1"/>
    <dgm:cxn modelId="{5E1DB354-78FD-4874-9888-1CF9DFA6DCB4}" type="presOf" srcId="{056B473D-3DDB-4E4B-8BAB-3D736F54F210}" destId="{D355D938-3F51-474B-AAEF-9A1D6353F585}" srcOrd="0" destOrd="0" presId="urn:microsoft.com/office/officeart/2005/8/layout/process1"/>
    <dgm:cxn modelId="{07677022-0277-46CE-B364-496F79236AE7}" type="presOf" srcId="{48B41C24-0C38-4F53-8C07-538A5F705101}" destId="{F9154D2F-DC09-46DB-9988-B2A1FE8C65BC}" srcOrd="0" destOrd="0" presId="urn:microsoft.com/office/officeart/2005/8/layout/process1"/>
    <dgm:cxn modelId="{44B07195-3BB8-4BD2-9FF3-9E191C2DB15D}" type="presOf" srcId="{E9A08393-6376-4275-BBF5-0F3C0FE405E5}" destId="{673F4A17-5BCE-4500-81FD-2F39B29D5672}" srcOrd="0" destOrd="0" presId="urn:microsoft.com/office/officeart/2005/8/layout/process1"/>
    <dgm:cxn modelId="{FEC00192-3C7D-4E83-8BA8-F588994F276E}" type="presOf" srcId="{B25FCD40-6FF9-4807-9C72-472989E9456E}" destId="{5872A8D6-B0E9-4CBA-9BB7-C50411B78529}" srcOrd="0" destOrd="0" presId="urn:microsoft.com/office/officeart/2005/8/layout/process1"/>
    <dgm:cxn modelId="{17945508-E825-4396-8239-C4EF9A089530}" type="presParOf" srcId="{37771EB0-DD85-4C4D-AC90-D577A5F3AC08}" destId="{C89C3D02-A3D7-4C80-B069-84A5653E2F17}" srcOrd="0" destOrd="0" presId="urn:microsoft.com/office/officeart/2005/8/layout/process1"/>
    <dgm:cxn modelId="{5FD9601C-5F8C-482F-B83B-D3E63C576BF0}" type="presParOf" srcId="{37771EB0-DD85-4C4D-AC90-D577A5F3AC08}" destId="{E40A0261-3D9B-410C-A0B6-081F2274C2F5}" srcOrd="1" destOrd="0" presId="urn:microsoft.com/office/officeart/2005/8/layout/process1"/>
    <dgm:cxn modelId="{3B3CB019-CA83-4EC5-8F71-EB2709355758}" type="presParOf" srcId="{E40A0261-3D9B-410C-A0B6-081F2274C2F5}" destId="{94A00A15-FA2F-4F79-91F5-087EC14429DA}" srcOrd="0" destOrd="0" presId="urn:microsoft.com/office/officeart/2005/8/layout/process1"/>
    <dgm:cxn modelId="{BD82D2F9-0088-41CE-9695-6F20AD66B93F}" type="presParOf" srcId="{37771EB0-DD85-4C4D-AC90-D577A5F3AC08}" destId="{F9154D2F-DC09-46DB-9988-B2A1FE8C65BC}" srcOrd="2" destOrd="0" presId="urn:microsoft.com/office/officeart/2005/8/layout/process1"/>
    <dgm:cxn modelId="{A799FAA0-8C4C-456C-940C-2DACE6028914}" type="presParOf" srcId="{37771EB0-DD85-4C4D-AC90-D577A5F3AC08}" destId="{5872A8D6-B0E9-4CBA-9BB7-C50411B78529}" srcOrd="3" destOrd="0" presId="urn:microsoft.com/office/officeart/2005/8/layout/process1"/>
    <dgm:cxn modelId="{BA2A222F-0A10-42A4-B852-0E652606CD9F}" type="presParOf" srcId="{5872A8D6-B0E9-4CBA-9BB7-C50411B78529}" destId="{74334886-8D89-424F-96A7-11DD8020E08C}" srcOrd="0" destOrd="0" presId="urn:microsoft.com/office/officeart/2005/8/layout/process1"/>
    <dgm:cxn modelId="{3CFA2B49-CB1B-48E7-9011-173EE3955CC4}" type="presParOf" srcId="{37771EB0-DD85-4C4D-AC90-D577A5F3AC08}" destId="{651483FF-6995-4D44-AC82-4AA2C1C3EF94}" srcOrd="4" destOrd="0" presId="urn:microsoft.com/office/officeart/2005/8/layout/process1"/>
    <dgm:cxn modelId="{79DA3F40-1DD3-4B9B-96E6-1A30CF0EBEEC}" type="presParOf" srcId="{37771EB0-DD85-4C4D-AC90-D577A5F3AC08}" destId="{4A452E67-0B2A-4404-986C-361A203DC2B9}" srcOrd="5" destOrd="0" presId="urn:microsoft.com/office/officeart/2005/8/layout/process1"/>
    <dgm:cxn modelId="{9A256712-1CB3-4757-B89F-48AA4459EB19}" type="presParOf" srcId="{4A452E67-0B2A-4404-986C-361A203DC2B9}" destId="{67CB069C-EA2A-4CED-92D4-C92EDF733D04}" srcOrd="0" destOrd="0" presId="urn:microsoft.com/office/officeart/2005/8/layout/process1"/>
    <dgm:cxn modelId="{1C0AC52A-7EC8-4D53-9893-F591B3147A8A}" type="presParOf" srcId="{37771EB0-DD85-4C4D-AC90-D577A5F3AC08}" destId="{531FADF7-C750-4477-A36E-A42A8521CC06}" srcOrd="6" destOrd="0" presId="urn:microsoft.com/office/officeart/2005/8/layout/process1"/>
    <dgm:cxn modelId="{EF0FEA56-FEE0-4EEE-80B5-F8AAE4843FBA}" type="presParOf" srcId="{37771EB0-DD85-4C4D-AC90-D577A5F3AC08}" destId="{D355D938-3F51-474B-AAEF-9A1D6353F585}" srcOrd="7" destOrd="0" presId="urn:microsoft.com/office/officeart/2005/8/layout/process1"/>
    <dgm:cxn modelId="{BCCE3B35-ABC2-4361-B1CD-D17F51B6D03B}" type="presParOf" srcId="{D355D938-3F51-474B-AAEF-9A1D6353F585}" destId="{74DDAEF7-2AE6-458E-920E-E20C19E3076A}" srcOrd="0" destOrd="0" presId="urn:microsoft.com/office/officeart/2005/8/layout/process1"/>
    <dgm:cxn modelId="{EF7EDDF8-D389-4E7B-9A4A-FEBCCEED4807}"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1_1" csCatId="accent1" phldr="1"/>
      <dgm:spPr/>
    </dgm:pt>
    <dgm:pt modelId="{37A3516E-D913-44F7-9461-776FB6B35D80}">
      <dgm:prSet phldrT="[Text]"/>
      <dgm:spPr/>
      <dgm:t>
        <a:bodyPr/>
        <a:lstStyle/>
        <a:p>
          <a:r>
            <a:rPr lang="en-US" dirty="0" smtClean="0"/>
            <a:t>Extraction</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t>Manufacturing</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t>Distribution</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a:solidFill>
          <a:schemeClr val="accent1">
            <a:lumMod val="60000"/>
            <a:lumOff val="40000"/>
          </a:schemeClr>
        </a:solidFill>
      </dgm:spPr>
      <dgm:t>
        <a:bodyPr/>
        <a:lstStyle/>
        <a:p>
          <a:r>
            <a:rPr lang="en-US" dirty="0" smtClean="0"/>
            <a:t>Use</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dirty="0" smtClean="0"/>
            <a:t>Disposal</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CE752B41-32D9-47F3-A848-8B56EEF1BBCC}" type="presOf" srcId="{37A3516E-D913-44F7-9461-776FB6B35D80}" destId="{C89C3D02-A3D7-4C80-B069-84A5653E2F17}" srcOrd="0"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CE2898D4-AC8C-4C3B-B341-128E44CFA826}" type="presOf" srcId="{056B473D-3DDB-4E4B-8BAB-3D736F54F210}" destId="{D355D938-3F51-474B-AAEF-9A1D6353F585}" srcOrd="0" destOrd="0" presId="urn:microsoft.com/office/officeart/2005/8/layout/process1"/>
    <dgm:cxn modelId="{3AAE702F-9561-41D1-959D-9F36EEA09DAD}" type="presOf" srcId="{B0661D80-B59F-48CA-942F-BAA5989670FC}" destId="{E40A0261-3D9B-410C-A0B6-081F2274C2F5}"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670A9314-89ED-4952-895B-FD2C2EF3A851}" type="presOf" srcId="{0B1F3374-D505-4131-91B0-0739CA3CC7D0}" destId="{4A452E67-0B2A-4404-986C-361A203DC2B9}" srcOrd="0" destOrd="0" presId="urn:microsoft.com/office/officeart/2005/8/layout/process1"/>
    <dgm:cxn modelId="{AA1D652D-C39B-4805-811C-9EE87D6F52D4}" type="presOf" srcId="{B25FCD40-6FF9-4807-9C72-472989E9456E}" destId="{5872A8D6-B0E9-4CBA-9BB7-C50411B78529}" srcOrd="0" destOrd="0" presId="urn:microsoft.com/office/officeart/2005/8/layout/process1"/>
    <dgm:cxn modelId="{E0E1AD09-2BF2-4C7D-93CB-34EB18E49743}" type="presOf" srcId="{E9A08393-6376-4275-BBF5-0F3C0FE405E5}" destId="{673F4A17-5BCE-4500-81FD-2F39B29D5672}" srcOrd="0" destOrd="0" presId="urn:microsoft.com/office/officeart/2005/8/layout/process1"/>
    <dgm:cxn modelId="{30D6508B-E683-45F3-A032-AD4EB162FF91}" type="presOf" srcId="{3F66E1DE-6BB0-481D-81D6-EC7C46DC85D7}" destId="{37771EB0-DD85-4C4D-AC90-D577A5F3AC08}" srcOrd="0" destOrd="0" presId="urn:microsoft.com/office/officeart/2005/8/layout/process1"/>
    <dgm:cxn modelId="{96D149BC-F945-426B-8CFC-89BE30EC834A}" type="presOf" srcId="{B25FCD40-6FF9-4807-9C72-472989E9456E}" destId="{74334886-8D89-424F-96A7-11DD8020E08C}" srcOrd="1" destOrd="0" presId="urn:microsoft.com/office/officeart/2005/8/layout/process1"/>
    <dgm:cxn modelId="{FB0D8B41-4B24-4355-9367-D910A4113EFF}" type="presOf" srcId="{15ED132D-B254-4F7C-A474-6CDE0C0139D3}" destId="{531FADF7-C750-4477-A36E-A42A8521CC06}" srcOrd="0"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095C5EB0-1DB3-4350-BD2A-8D24A4982796}" type="presOf" srcId="{0B1F3374-D505-4131-91B0-0739CA3CC7D0}" destId="{67CB069C-EA2A-4CED-92D4-C92EDF733D04}" srcOrd="1"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72FD6EED-1F41-4288-BCEF-6295EFEAAF12}" type="presOf" srcId="{48B41C24-0C38-4F53-8C07-538A5F705101}" destId="{F9154D2F-DC09-46DB-9988-B2A1FE8C65BC}" srcOrd="0"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338724EC-4106-47A2-B5DF-A5CF7EC0CBA5}" type="presOf" srcId="{B0661D80-B59F-48CA-942F-BAA5989670FC}" destId="{94A00A15-FA2F-4F79-91F5-087EC14429DA}" srcOrd="1" destOrd="0" presId="urn:microsoft.com/office/officeart/2005/8/layout/process1"/>
    <dgm:cxn modelId="{72042CA2-11D9-434B-A89C-31B68D6F217F}" type="presOf" srcId="{056B473D-3DDB-4E4B-8BAB-3D736F54F210}" destId="{74DDAEF7-2AE6-458E-920E-E20C19E3076A}" srcOrd="1" destOrd="0" presId="urn:microsoft.com/office/officeart/2005/8/layout/process1"/>
    <dgm:cxn modelId="{00F4043F-7BCD-4A00-932A-319E8AF81FCF}" type="presOf" srcId="{91C50D44-BE0A-4669-A908-09E0200F7187}" destId="{651483FF-6995-4D44-AC82-4AA2C1C3EF94}" srcOrd="0" destOrd="0" presId="urn:microsoft.com/office/officeart/2005/8/layout/process1"/>
    <dgm:cxn modelId="{4134335D-A6B1-4FAA-90AF-28786A08E14D}" type="presParOf" srcId="{37771EB0-DD85-4C4D-AC90-D577A5F3AC08}" destId="{C89C3D02-A3D7-4C80-B069-84A5653E2F17}" srcOrd="0" destOrd="0" presId="urn:microsoft.com/office/officeart/2005/8/layout/process1"/>
    <dgm:cxn modelId="{A169B87B-6026-409E-9783-8FDD6FDD26D6}" type="presParOf" srcId="{37771EB0-DD85-4C4D-AC90-D577A5F3AC08}" destId="{E40A0261-3D9B-410C-A0B6-081F2274C2F5}" srcOrd="1" destOrd="0" presId="urn:microsoft.com/office/officeart/2005/8/layout/process1"/>
    <dgm:cxn modelId="{F299DC1A-13DB-4851-B427-8288FF71DEF5}" type="presParOf" srcId="{E40A0261-3D9B-410C-A0B6-081F2274C2F5}" destId="{94A00A15-FA2F-4F79-91F5-087EC14429DA}" srcOrd="0" destOrd="0" presId="urn:microsoft.com/office/officeart/2005/8/layout/process1"/>
    <dgm:cxn modelId="{B8692F69-642F-4A00-8FA7-00B187807731}" type="presParOf" srcId="{37771EB0-DD85-4C4D-AC90-D577A5F3AC08}" destId="{F9154D2F-DC09-46DB-9988-B2A1FE8C65BC}" srcOrd="2" destOrd="0" presId="urn:microsoft.com/office/officeart/2005/8/layout/process1"/>
    <dgm:cxn modelId="{95DF5381-EB46-4A9D-BD40-CC0D325346B8}" type="presParOf" srcId="{37771EB0-DD85-4C4D-AC90-D577A5F3AC08}" destId="{5872A8D6-B0E9-4CBA-9BB7-C50411B78529}" srcOrd="3" destOrd="0" presId="urn:microsoft.com/office/officeart/2005/8/layout/process1"/>
    <dgm:cxn modelId="{FCB5973B-14E5-48D4-ABDB-FAA1DDEE45FF}" type="presParOf" srcId="{5872A8D6-B0E9-4CBA-9BB7-C50411B78529}" destId="{74334886-8D89-424F-96A7-11DD8020E08C}" srcOrd="0" destOrd="0" presId="urn:microsoft.com/office/officeart/2005/8/layout/process1"/>
    <dgm:cxn modelId="{6751EB7D-CCAC-4C0E-A80D-3CC515FF22A1}" type="presParOf" srcId="{37771EB0-DD85-4C4D-AC90-D577A5F3AC08}" destId="{651483FF-6995-4D44-AC82-4AA2C1C3EF94}" srcOrd="4" destOrd="0" presId="urn:microsoft.com/office/officeart/2005/8/layout/process1"/>
    <dgm:cxn modelId="{DE768650-530D-4F4C-A8BB-3D1E705A6742}" type="presParOf" srcId="{37771EB0-DD85-4C4D-AC90-D577A5F3AC08}" destId="{4A452E67-0B2A-4404-986C-361A203DC2B9}" srcOrd="5" destOrd="0" presId="urn:microsoft.com/office/officeart/2005/8/layout/process1"/>
    <dgm:cxn modelId="{03225A0D-C1FF-4265-9094-94D36D0D816C}" type="presParOf" srcId="{4A452E67-0B2A-4404-986C-361A203DC2B9}" destId="{67CB069C-EA2A-4CED-92D4-C92EDF733D04}" srcOrd="0" destOrd="0" presId="urn:microsoft.com/office/officeart/2005/8/layout/process1"/>
    <dgm:cxn modelId="{1D432BD7-82F5-44EE-8623-A9A6B5F8E8B9}" type="presParOf" srcId="{37771EB0-DD85-4C4D-AC90-D577A5F3AC08}" destId="{531FADF7-C750-4477-A36E-A42A8521CC06}" srcOrd="6" destOrd="0" presId="urn:microsoft.com/office/officeart/2005/8/layout/process1"/>
    <dgm:cxn modelId="{32F55B45-4EA1-4F7D-A779-7A241DB4F784}" type="presParOf" srcId="{37771EB0-DD85-4C4D-AC90-D577A5F3AC08}" destId="{D355D938-3F51-474B-AAEF-9A1D6353F585}" srcOrd="7" destOrd="0" presId="urn:microsoft.com/office/officeart/2005/8/layout/process1"/>
    <dgm:cxn modelId="{5E934319-C41A-4A75-AFB2-C3ED463D8C79}" type="presParOf" srcId="{D355D938-3F51-474B-AAEF-9A1D6353F585}" destId="{74DDAEF7-2AE6-458E-920E-E20C19E3076A}" srcOrd="0" destOrd="0" presId="urn:microsoft.com/office/officeart/2005/8/layout/process1"/>
    <dgm:cxn modelId="{EDB244C1-9C87-4B58-B40B-3181BB9D87D9}"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1_1" csCatId="accent1" phldr="1"/>
      <dgm:spPr/>
    </dgm:pt>
    <dgm:pt modelId="{37A3516E-D913-44F7-9461-776FB6B35D80}">
      <dgm:prSet phldrT="[Text]"/>
      <dgm:spPr/>
      <dgm:t>
        <a:bodyPr/>
        <a:lstStyle/>
        <a:p>
          <a:r>
            <a:rPr lang="en-US" dirty="0" smtClean="0"/>
            <a:t>Extraction</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dirty="0" smtClean="0"/>
            <a:t>Manufacturing</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dirty="0" smtClean="0"/>
            <a:t>Distribution</a:t>
          </a:r>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dirty="0" smtClean="0"/>
            <a:t>Use</a:t>
          </a:r>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a:solidFill>
          <a:schemeClr val="accent1">
            <a:lumMod val="60000"/>
            <a:lumOff val="40000"/>
          </a:schemeClr>
        </a:solidFill>
      </dgm:spPr>
      <dgm:t>
        <a:bodyPr/>
        <a:lstStyle/>
        <a:p>
          <a:r>
            <a:rPr lang="en-US" dirty="0" smtClean="0"/>
            <a:t>Disposal</a:t>
          </a:r>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053F93AA-B0DA-43BF-A5A3-253E1F13861D}" type="presOf" srcId="{B0661D80-B59F-48CA-942F-BAA5989670FC}" destId="{E40A0261-3D9B-410C-A0B6-081F2274C2F5}" srcOrd="0" destOrd="0" presId="urn:microsoft.com/office/officeart/2005/8/layout/process1"/>
    <dgm:cxn modelId="{C14C57D5-6B85-4FBA-96CB-9271FCDC7624}" type="presOf" srcId="{056B473D-3DDB-4E4B-8BAB-3D736F54F210}" destId="{D355D938-3F51-474B-AAEF-9A1D6353F585}" srcOrd="0" destOrd="0" presId="urn:microsoft.com/office/officeart/2005/8/layout/process1"/>
    <dgm:cxn modelId="{9484DFCB-2020-45E0-9D16-8CF5A0AB37C4}" type="presOf" srcId="{B0661D80-B59F-48CA-942F-BAA5989670FC}" destId="{94A00A15-FA2F-4F79-91F5-087EC14429DA}" srcOrd="1" destOrd="0" presId="urn:microsoft.com/office/officeart/2005/8/layout/process1"/>
    <dgm:cxn modelId="{86852D20-CD36-46B8-8B4A-3B225F317957}" type="presOf" srcId="{0B1F3374-D505-4131-91B0-0739CA3CC7D0}" destId="{67CB069C-EA2A-4CED-92D4-C92EDF733D04}" srcOrd="1"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BC68BA34-6DCF-492F-9708-57BE1B0F1F50}" type="presOf" srcId="{E9A08393-6376-4275-BBF5-0F3C0FE405E5}" destId="{673F4A17-5BCE-4500-81FD-2F39B29D5672}" srcOrd="0" destOrd="0" presId="urn:microsoft.com/office/officeart/2005/8/layout/process1"/>
    <dgm:cxn modelId="{58E1FEC3-E30B-4BF7-B186-441B75508A01}" type="presOf" srcId="{3F66E1DE-6BB0-481D-81D6-EC7C46DC85D7}" destId="{37771EB0-DD85-4C4D-AC90-D577A5F3AC08}"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6BB1200F-AA54-4DA3-94A2-E767D2B6D604}" type="presOf" srcId="{B25FCD40-6FF9-4807-9C72-472989E9456E}" destId="{5872A8D6-B0E9-4CBA-9BB7-C50411B78529}" srcOrd="0" destOrd="0" presId="urn:microsoft.com/office/officeart/2005/8/layout/process1"/>
    <dgm:cxn modelId="{2F35B87D-822D-444F-8B32-5D46FF6CB7E8}" type="presOf" srcId="{0B1F3374-D505-4131-91B0-0739CA3CC7D0}" destId="{4A452E67-0B2A-4404-986C-361A203DC2B9}" srcOrd="0" destOrd="0" presId="urn:microsoft.com/office/officeart/2005/8/layout/process1"/>
    <dgm:cxn modelId="{7C1FE6EA-440E-468C-AF4D-810A091E0F58}" type="presOf" srcId="{B25FCD40-6FF9-4807-9C72-472989E9456E}" destId="{74334886-8D89-424F-96A7-11DD8020E08C}" srcOrd="1" destOrd="0" presId="urn:microsoft.com/office/officeart/2005/8/layout/process1"/>
    <dgm:cxn modelId="{BFFA1C32-9C5E-41FA-9B20-FE1CC0132500}" type="presOf" srcId="{91C50D44-BE0A-4669-A908-09E0200F7187}" destId="{651483FF-6995-4D44-AC82-4AA2C1C3EF94}" srcOrd="0"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095C96CB-7D86-4FB5-B07C-2FE915C0CA56}" type="presOf" srcId="{15ED132D-B254-4F7C-A474-6CDE0C0139D3}" destId="{531FADF7-C750-4477-A36E-A42A8521CC06}" srcOrd="0"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B230EEEB-1626-4E50-A130-93AF761E9494}" type="presOf" srcId="{056B473D-3DDB-4E4B-8BAB-3D736F54F210}" destId="{74DDAEF7-2AE6-458E-920E-E20C19E3076A}" srcOrd="1"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FE08A27D-2D60-4375-8D8E-10A7463B9D40}" type="presOf" srcId="{37A3516E-D913-44F7-9461-776FB6B35D80}" destId="{C89C3D02-A3D7-4C80-B069-84A5653E2F17}" srcOrd="0" destOrd="0" presId="urn:microsoft.com/office/officeart/2005/8/layout/process1"/>
    <dgm:cxn modelId="{4BAB740E-0657-44BD-A3D5-CCEC9E0AB10E}" type="presOf" srcId="{48B41C24-0C38-4F53-8C07-538A5F705101}" destId="{F9154D2F-DC09-46DB-9988-B2A1FE8C65BC}" srcOrd="0" destOrd="0" presId="urn:microsoft.com/office/officeart/2005/8/layout/process1"/>
    <dgm:cxn modelId="{5551E49A-1979-46DD-A43C-908F065F0A6B}" type="presParOf" srcId="{37771EB0-DD85-4C4D-AC90-D577A5F3AC08}" destId="{C89C3D02-A3D7-4C80-B069-84A5653E2F17}" srcOrd="0" destOrd="0" presId="urn:microsoft.com/office/officeart/2005/8/layout/process1"/>
    <dgm:cxn modelId="{EE2E93EF-CB13-4865-8352-61627F2D8BA0}" type="presParOf" srcId="{37771EB0-DD85-4C4D-AC90-D577A5F3AC08}" destId="{E40A0261-3D9B-410C-A0B6-081F2274C2F5}" srcOrd="1" destOrd="0" presId="urn:microsoft.com/office/officeart/2005/8/layout/process1"/>
    <dgm:cxn modelId="{2EFEDE72-0C68-4231-9321-B45118DB9B52}" type="presParOf" srcId="{E40A0261-3D9B-410C-A0B6-081F2274C2F5}" destId="{94A00A15-FA2F-4F79-91F5-087EC14429DA}" srcOrd="0" destOrd="0" presId="urn:microsoft.com/office/officeart/2005/8/layout/process1"/>
    <dgm:cxn modelId="{E401BE6C-AC9B-4210-8506-F916235137EB}" type="presParOf" srcId="{37771EB0-DD85-4C4D-AC90-D577A5F3AC08}" destId="{F9154D2F-DC09-46DB-9988-B2A1FE8C65BC}" srcOrd="2" destOrd="0" presId="urn:microsoft.com/office/officeart/2005/8/layout/process1"/>
    <dgm:cxn modelId="{F5A8AE7A-684C-4AB0-BB3C-BE93A1CD0321}" type="presParOf" srcId="{37771EB0-DD85-4C4D-AC90-D577A5F3AC08}" destId="{5872A8D6-B0E9-4CBA-9BB7-C50411B78529}" srcOrd="3" destOrd="0" presId="urn:microsoft.com/office/officeart/2005/8/layout/process1"/>
    <dgm:cxn modelId="{58235A12-227C-44ED-90E6-F1A8D689A7E5}" type="presParOf" srcId="{5872A8D6-B0E9-4CBA-9BB7-C50411B78529}" destId="{74334886-8D89-424F-96A7-11DD8020E08C}" srcOrd="0" destOrd="0" presId="urn:microsoft.com/office/officeart/2005/8/layout/process1"/>
    <dgm:cxn modelId="{D28AE9E3-3329-48C8-B3F8-0C87687F6BC4}" type="presParOf" srcId="{37771EB0-DD85-4C4D-AC90-D577A5F3AC08}" destId="{651483FF-6995-4D44-AC82-4AA2C1C3EF94}" srcOrd="4" destOrd="0" presId="urn:microsoft.com/office/officeart/2005/8/layout/process1"/>
    <dgm:cxn modelId="{34C566AD-EE21-4EA5-8192-7E71AA8C9369}" type="presParOf" srcId="{37771EB0-DD85-4C4D-AC90-D577A5F3AC08}" destId="{4A452E67-0B2A-4404-986C-361A203DC2B9}" srcOrd="5" destOrd="0" presId="urn:microsoft.com/office/officeart/2005/8/layout/process1"/>
    <dgm:cxn modelId="{43A8DA79-A898-4950-BAE6-F77F168F6662}" type="presParOf" srcId="{4A452E67-0B2A-4404-986C-361A203DC2B9}" destId="{67CB069C-EA2A-4CED-92D4-C92EDF733D04}" srcOrd="0" destOrd="0" presId="urn:microsoft.com/office/officeart/2005/8/layout/process1"/>
    <dgm:cxn modelId="{FBEFA5EE-25CF-4DFF-B9C1-8197350FD1A2}" type="presParOf" srcId="{37771EB0-DD85-4C4D-AC90-D577A5F3AC08}" destId="{531FADF7-C750-4477-A36E-A42A8521CC06}" srcOrd="6" destOrd="0" presId="urn:microsoft.com/office/officeart/2005/8/layout/process1"/>
    <dgm:cxn modelId="{40941FE0-FFE6-4390-8FAB-A1020F0E30EC}" type="presParOf" srcId="{37771EB0-DD85-4C4D-AC90-D577A5F3AC08}" destId="{D355D938-3F51-474B-AAEF-9A1D6353F585}" srcOrd="7" destOrd="0" presId="urn:microsoft.com/office/officeart/2005/8/layout/process1"/>
    <dgm:cxn modelId="{6A49080F-C515-4B14-BFF2-04957EC621AE}" type="presParOf" srcId="{D355D938-3F51-474B-AAEF-9A1D6353F585}" destId="{74DDAEF7-2AE6-458E-920E-E20C19E3076A}" srcOrd="0" destOrd="0" presId="urn:microsoft.com/office/officeart/2005/8/layout/process1"/>
    <dgm:cxn modelId="{A73B6EA2-48F3-4804-BF58-E7E398F47AD1}"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66E1DE-6BB0-481D-81D6-EC7C46DC85D7}" type="doc">
      <dgm:prSet loTypeId="urn:microsoft.com/office/officeart/2005/8/layout/process1" loCatId="process" qsTypeId="urn:microsoft.com/office/officeart/2005/8/quickstyle/simple2" qsCatId="simple" csTypeId="urn:microsoft.com/office/officeart/2005/8/colors/accent4_1" csCatId="accent4" phldr="1"/>
      <dgm:spPr/>
    </dgm:pt>
    <dgm:pt modelId="{37A3516E-D913-44F7-9461-776FB6B35D80}">
      <dgm:prSet phldrT="[Text]"/>
      <dgm:spPr/>
      <dgm:t>
        <a:bodyPr/>
        <a:lstStyle/>
        <a:p>
          <a:r>
            <a:rPr lang="en-US" dirty="0" smtClean="0"/>
            <a:t>Deforestation</a:t>
          </a:r>
        </a:p>
        <a:p>
          <a:r>
            <a:rPr lang="en-US" dirty="0" smtClean="0"/>
            <a:t>Water depletion</a:t>
          </a:r>
        </a:p>
        <a:p>
          <a:r>
            <a:rPr lang="en-US" dirty="0" smtClean="0"/>
            <a:t>Pollution (air, land, water), </a:t>
          </a:r>
        </a:p>
        <a:p>
          <a:r>
            <a:rPr lang="en-US" dirty="0" smtClean="0"/>
            <a:t>Biodiversity loss</a:t>
          </a:r>
        </a:p>
        <a:p>
          <a:r>
            <a:rPr lang="en-US" dirty="0" smtClean="0"/>
            <a:t>Depletion of limited resources (minerals, oil, fish, trees)</a:t>
          </a:r>
          <a:endParaRPr lang="en-US" dirty="0"/>
        </a:p>
      </dgm:t>
    </dgm:pt>
    <dgm:pt modelId="{9C547E18-0098-41B7-A124-8C063DA1F1CF}" type="parTrans" cxnId="{E120BB89-1E59-4C85-BCA3-9C0BF7CCB0A9}">
      <dgm:prSet/>
      <dgm:spPr/>
      <dgm:t>
        <a:bodyPr/>
        <a:lstStyle/>
        <a:p>
          <a:endParaRPr lang="en-US"/>
        </a:p>
      </dgm:t>
    </dgm:pt>
    <dgm:pt modelId="{B0661D80-B59F-48CA-942F-BAA5989670FC}" type="sibTrans" cxnId="{E120BB89-1E59-4C85-BCA3-9C0BF7CCB0A9}">
      <dgm:prSet/>
      <dgm:spPr/>
      <dgm:t>
        <a:bodyPr/>
        <a:lstStyle/>
        <a:p>
          <a:endParaRPr lang="en-US"/>
        </a:p>
      </dgm:t>
    </dgm:pt>
    <dgm:pt modelId="{48B41C24-0C38-4F53-8C07-538A5F705101}">
      <dgm:prSet phldrT="[Text]"/>
      <dgm:spPr/>
      <dgm:t>
        <a:bodyPr/>
        <a:lstStyle/>
        <a:p>
          <a:r>
            <a:rPr lang="en-US" smtClean="0"/>
            <a:t>Water depletion</a:t>
          </a:r>
        </a:p>
        <a:p>
          <a:r>
            <a:rPr lang="en-US" smtClean="0"/>
            <a:t>Pollution</a:t>
          </a:r>
        </a:p>
        <a:p>
          <a:r>
            <a:rPr lang="en-US" smtClean="0"/>
            <a:t>Greenhouse gas emissions</a:t>
          </a:r>
          <a:endParaRPr lang="en-US" dirty="0"/>
        </a:p>
      </dgm:t>
    </dgm:pt>
    <dgm:pt modelId="{3FAD7254-8E16-45F7-9F46-605837ED3803}" type="parTrans" cxnId="{66798FF7-6E14-4641-88B0-40FFEBC2793E}">
      <dgm:prSet/>
      <dgm:spPr/>
      <dgm:t>
        <a:bodyPr/>
        <a:lstStyle/>
        <a:p>
          <a:endParaRPr lang="en-US"/>
        </a:p>
      </dgm:t>
    </dgm:pt>
    <dgm:pt modelId="{B25FCD40-6FF9-4807-9C72-472989E9456E}" type="sibTrans" cxnId="{66798FF7-6E14-4641-88B0-40FFEBC2793E}">
      <dgm:prSet/>
      <dgm:spPr/>
      <dgm:t>
        <a:bodyPr/>
        <a:lstStyle/>
        <a:p>
          <a:endParaRPr lang="en-US"/>
        </a:p>
      </dgm:t>
    </dgm:pt>
    <dgm:pt modelId="{91C50D44-BE0A-4669-A908-09E0200F7187}">
      <dgm:prSet phldrT="[Text]"/>
      <dgm:spPr/>
      <dgm:t>
        <a:bodyPr/>
        <a:lstStyle/>
        <a:p>
          <a:r>
            <a:rPr lang="en-US" smtClean="0"/>
            <a:t>Greenhouse gas emissions</a:t>
          </a:r>
        </a:p>
        <a:p>
          <a:r>
            <a:rPr lang="en-US" smtClean="0"/>
            <a:t>Packaging waste</a:t>
          </a:r>
          <a:endParaRPr lang="en-US" dirty="0" smtClean="0"/>
        </a:p>
      </dgm:t>
    </dgm:pt>
    <dgm:pt modelId="{92C150FC-8231-486F-B4CD-ADF2CCF46652}" type="parTrans" cxnId="{F0DA4C2D-EFFF-4D59-A0B4-255D6ADCABBE}">
      <dgm:prSet/>
      <dgm:spPr/>
      <dgm:t>
        <a:bodyPr/>
        <a:lstStyle/>
        <a:p>
          <a:endParaRPr lang="en-US"/>
        </a:p>
      </dgm:t>
    </dgm:pt>
    <dgm:pt modelId="{0B1F3374-D505-4131-91B0-0739CA3CC7D0}" type="sibTrans" cxnId="{F0DA4C2D-EFFF-4D59-A0B4-255D6ADCABBE}">
      <dgm:prSet/>
      <dgm:spPr/>
      <dgm:t>
        <a:bodyPr/>
        <a:lstStyle/>
        <a:p>
          <a:endParaRPr lang="en-US"/>
        </a:p>
      </dgm:t>
    </dgm:pt>
    <dgm:pt modelId="{15ED132D-B254-4F7C-A474-6CDE0C0139D3}">
      <dgm:prSet phldrT="[Text]"/>
      <dgm:spPr/>
      <dgm:t>
        <a:bodyPr/>
        <a:lstStyle/>
        <a:p>
          <a:r>
            <a:rPr lang="en-US" smtClean="0"/>
            <a:t>Greenhouse gas emissions</a:t>
          </a:r>
        </a:p>
        <a:p>
          <a:r>
            <a:rPr lang="en-US" smtClean="0"/>
            <a:t>Water depletion</a:t>
          </a:r>
          <a:endParaRPr lang="en-US" dirty="0" smtClean="0"/>
        </a:p>
      </dgm:t>
    </dgm:pt>
    <dgm:pt modelId="{4EE997C5-057E-4364-9C1D-328F63477457}" type="parTrans" cxnId="{A2E85E9D-2930-4D8E-B3C1-20AC810736EB}">
      <dgm:prSet/>
      <dgm:spPr/>
      <dgm:t>
        <a:bodyPr/>
        <a:lstStyle/>
        <a:p>
          <a:endParaRPr lang="en-US"/>
        </a:p>
      </dgm:t>
    </dgm:pt>
    <dgm:pt modelId="{056B473D-3DDB-4E4B-8BAB-3D736F54F210}" type="sibTrans" cxnId="{A2E85E9D-2930-4D8E-B3C1-20AC810736EB}">
      <dgm:prSet/>
      <dgm:spPr/>
      <dgm:t>
        <a:bodyPr/>
        <a:lstStyle/>
        <a:p>
          <a:endParaRPr lang="en-US"/>
        </a:p>
      </dgm:t>
    </dgm:pt>
    <dgm:pt modelId="{E9A08393-6376-4275-BBF5-0F3C0FE405E5}">
      <dgm:prSet phldrT="[Text]"/>
      <dgm:spPr/>
      <dgm:t>
        <a:bodyPr/>
        <a:lstStyle/>
        <a:p>
          <a:r>
            <a:rPr lang="en-US" smtClean="0"/>
            <a:t>Pollution </a:t>
          </a:r>
        </a:p>
        <a:p>
          <a:r>
            <a:rPr lang="en-US" smtClean="0"/>
            <a:t>Land use</a:t>
          </a:r>
          <a:endParaRPr lang="en-US" dirty="0" smtClean="0"/>
        </a:p>
      </dgm:t>
    </dgm:pt>
    <dgm:pt modelId="{BBE1ECFD-6884-4F17-8A89-2718E5C29206}" type="parTrans" cxnId="{514158A8-56DA-4FF9-B39F-824C123EB142}">
      <dgm:prSet/>
      <dgm:spPr/>
      <dgm:t>
        <a:bodyPr/>
        <a:lstStyle/>
        <a:p>
          <a:endParaRPr lang="en-US"/>
        </a:p>
      </dgm:t>
    </dgm:pt>
    <dgm:pt modelId="{8E505016-87A0-4A9E-AD51-7B88BCE03FF9}" type="sibTrans" cxnId="{514158A8-56DA-4FF9-B39F-824C123EB142}">
      <dgm:prSet/>
      <dgm:spPr/>
      <dgm:t>
        <a:bodyPr/>
        <a:lstStyle/>
        <a:p>
          <a:endParaRPr lang="en-US"/>
        </a:p>
      </dgm:t>
    </dgm:pt>
    <dgm:pt modelId="{37771EB0-DD85-4C4D-AC90-D577A5F3AC08}" type="pres">
      <dgm:prSet presAssocID="{3F66E1DE-6BB0-481D-81D6-EC7C46DC85D7}" presName="Name0" presStyleCnt="0">
        <dgm:presLayoutVars>
          <dgm:dir/>
          <dgm:resizeHandles val="exact"/>
        </dgm:presLayoutVars>
      </dgm:prSet>
      <dgm:spPr/>
    </dgm:pt>
    <dgm:pt modelId="{C89C3D02-A3D7-4C80-B069-84A5653E2F17}" type="pres">
      <dgm:prSet presAssocID="{37A3516E-D913-44F7-9461-776FB6B35D80}" presName="node" presStyleLbl="node1" presStyleIdx="0" presStyleCnt="5">
        <dgm:presLayoutVars>
          <dgm:bulletEnabled val="1"/>
        </dgm:presLayoutVars>
      </dgm:prSet>
      <dgm:spPr/>
      <dgm:t>
        <a:bodyPr/>
        <a:lstStyle/>
        <a:p>
          <a:endParaRPr lang="en-US"/>
        </a:p>
      </dgm:t>
    </dgm:pt>
    <dgm:pt modelId="{E40A0261-3D9B-410C-A0B6-081F2274C2F5}" type="pres">
      <dgm:prSet presAssocID="{B0661D80-B59F-48CA-942F-BAA5989670FC}" presName="sibTrans" presStyleLbl="sibTrans2D1" presStyleIdx="0" presStyleCnt="4"/>
      <dgm:spPr/>
      <dgm:t>
        <a:bodyPr/>
        <a:lstStyle/>
        <a:p>
          <a:endParaRPr lang="en-US"/>
        </a:p>
      </dgm:t>
    </dgm:pt>
    <dgm:pt modelId="{94A00A15-FA2F-4F79-91F5-087EC14429DA}" type="pres">
      <dgm:prSet presAssocID="{B0661D80-B59F-48CA-942F-BAA5989670FC}" presName="connectorText" presStyleLbl="sibTrans2D1" presStyleIdx="0" presStyleCnt="4"/>
      <dgm:spPr/>
      <dgm:t>
        <a:bodyPr/>
        <a:lstStyle/>
        <a:p>
          <a:endParaRPr lang="en-US"/>
        </a:p>
      </dgm:t>
    </dgm:pt>
    <dgm:pt modelId="{F9154D2F-DC09-46DB-9988-B2A1FE8C65BC}" type="pres">
      <dgm:prSet presAssocID="{48B41C24-0C38-4F53-8C07-538A5F705101}" presName="node" presStyleLbl="node1" presStyleIdx="1" presStyleCnt="5">
        <dgm:presLayoutVars>
          <dgm:bulletEnabled val="1"/>
        </dgm:presLayoutVars>
      </dgm:prSet>
      <dgm:spPr/>
      <dgm:t>
        <a:bodyPr/>
        <a:lstStyle/>
        <a:p>
          <a:endParaRPr lang="en-US"/>
        </a:p>
      </dgm:t>
    </dgm:pt>
    <dgm:pt modelId="{5872A8D6-B0E9-4CBA-9BB7-C50411B78529}" type="pres">
      <dgm:prSet presAssocID="{B25FCD40-6FF9-4807-9C72-472989E9456E}" presName="sibTrans" presStyleLbl="sibTrans2D1" presStyleIdx="1" presStyleCnt="4"/>
      <dgm:spPr/>
      <dgm:t>
        <a:bodyPr/>
        <a:lstStyle/>
        <a:p>
          <a:endParaRPr lang="en-US"/>
        </a:p>
      </dgm:t>
    </dgm:pt>
    <dgm:pt modelId="{74334886-8D89-424F-96A7-11DD8020E08C}" type="pres">
      <dgm:prSet presAssocID="{B25FCD40-6FF9-4807-9C72-472989E9456E}" presName="connectorText" presStyleLbl="sibTrans2D1" presStyleIdx="1" presStyleCnt="4"/>
      <dgm:spPr/>
      <dgm:t>
        <a:bodyPr/>
        <a:lstStyle/>
        <a:p>
          <a:endParaRPr lang="en-US"/>
        </a:p>
      </dgm:t>
    </dgm:pt>
    <dgm:pt modelId="{651483FF-6995-4D44-AC82-4AA2C1C3EF94}" type="pres">
      <dgm:prSet presAssocID="{91C50D44-BE0A-4669-A908-09E0200F7187}" presName="node" presStyleLbl="node1" presStyleIdx="2" presStyleCnt="5">
        <dgm:presLayoutVars>
          <dgm:bulletEnabled val="1"/>
        </dgm:presLayoutVars>
      </dgm:prSet>
      <dgm:spPr/>
      <dgm:t>
        <a:bodyPr/>
        <a:lstStyle/>
        <a:p>
          <a:endParaRPr lang="en-US"/>
        </a:p>
      </dgm:t>
    </dgm:pt>
    <dgm:pt modelId="{4A452E67-0B2A-4404-986C-361A203DC2B9}" type="pres">
      <dgm:prSet presAssocID="{0B1F3374-D505-4131-91B0-0739CA3CC7D0}" presName="sibTrans" presStyleLbl="sibTrans2D1" presStyleIdx="2" presStyleCnt="4"/>
      <dgm:spPr/>
      <dgm:t>
        <a:bodyPr/>
        <a:lstStyle/>
        <a:p>
          <a:endParaRPr lang="en-US"/>
        </a:p>
      </dgm:t>
    </dgm:pt>
    <dgm:pt modelId="{67CB069C-EA2A-4CED-92D4-C92EDF733D04}" type="pres">
      <dgm:prSet presAssocID="{0B1F3374-D505-4131-91B0-0739CA3CC7D0}" presName="connectorText" presStyleLbl="sibTrans2D1" presStyleIdx="2" presStyleCnt="4"/>
      <dgm:spPr/>
      <dgm:t>
        <a:bodyPr/>
        <a:lstStyle/>
        <a:p>
          <a:endParaRPr lang="en-US"/>
        </a:p>
      </dgm:t>
    </dgm:pt>
    <dgm:pt modelId="{531FADF7-C750-4477-A36E-A42A8521CC06}" type="pres">
      <dgm:prSet presAssocID="{15ED132D-B254-4F7C-A474-6CDE0C0139D3}" presName="node" presStyleLbl="node1" presStyleIdx="3" presStyleCnt="5">
        <dgm:presLayoutVars>
          <dgm:bulletEnabled val="1"/>
        </dgm:presLayoutVars>
      </dgm:prSet>
      <dgm:spPr/>
      <dgm:t>
        <a:bodyPr/>
        <a:lstStyle/>
        <a:p>
          <a:endParaRPr lang="en-US"/>
        </a:p>
      </dgm:t>
    </dgm:pt>
    <dgm:pt modelId="{D355D938-3F51-474B-AAEF-9A1D6353F585}" type="pres">
      <dgm:prSet presAssocID="{056B473D-3DDB-4E4B-8BAB-3D736F54F210}" presName="sibTrans" presStyleLbl="sibTrans2D1" presStyleIdx="3" presStyleCnt="4"/>
      <dgm:spPr/>
      <dgm:t>
        <a:bodyPr/>
        <a:lstStyle/>
        <a:p>
          <a:endParaRPr lang="en-US"/>
        </a:p>
      </dgm:t>
    </dgm:pt>
    <dgm:pt modelId="{74DDAEF7-2AE6-458E-920E-E20C19E3076A}" type="pres">
      <dgm:prSet presAssocID="{056B473D-3DDB-4E4B-8BAB-3D736F54F210}" presName="connectorText" presStyleLbl="sibTrans2D1" presStyleIdx="3" presStyleCnt="4"/>
      <dgm:spPr/>
      <dgm:t>
        <a:bodyPr/>
        <a:lstStyle/>
        <a:p>
          <a:endParaRPr lang="en-US"/>
        </a:p>
      </dgm:t>
    </dgm:pt>
    <dgm:pt modelId="{673F4A17-5BCE-4500-81FD-2F39B29D5672}" type="pres">
      <dgm:prSet presAssocID="{E9A08393-6376-4275-BBF5-0F3C0FE405E5}" presName="node" presStyleLbl="node1" presStyleIdx="4" presStyleCnt="5">
        <dgm:presLayoutVars>
          <dgm:bulletEnabled val="1"/>
        </dgm:presLayoutVars>
      </dgm:prSet>
      <dgm:spPr/>
      <dgm:t>
        <a:bodyPr/>
        <a:lstStyle/>
        <a:p>
          <a:endParaRPr lang="en-US"/>
        </a:p>
      </dgm:t>
    </dgm:pt>
  </dgm:ptLst>
  <dgm:cxnLst>
    <dgm:cxn modelId="{189A06EB-D91E-4804-A1CE-8B31520FF635}" type="presOf" srcId="{B25FCD40-6FF9-4807-9C72-472989E9456E}" destId="{74334886-8D89-424F-96A7-11DD8020E08C}" srcOrd="1" destOrd="0" presId="urn:microsoft.com/office/officeart/2005/8/layout/process1"/>
    <dgm:cxn modelId="{A1DD9568-5729-4E89-BDF4-FE4AF71375BC}" type="presOf" srcId="{91C50D44-BE0A-4669-A908-09E0200F7187}" destId="{651483FF-6995-4D44-AC82-4AA2C1C3EF94}" srcOrd="0" destOrd="0" presId="urn:microsoft.com/office/officeart/2005/8/layout/process1"/>
    <dgm:cxn modelId="{F1E43CC3-0C6A-4C99-B77A-7B5D4FE2BAF8}" type="presOf" srcId="{056B473D-3DDB-4E4B-8BAB-3D736F54F210}" destId="{74DDAEF7-2AE6-458E-920E-E20C19E3076A}" srcOrd="1" destOrd="0" presId="urn:microsoft.com/office/officeart/2005/8/layout/process1"/>
    <dgm:cxn modelId="{F0DA4C2D-EFFF-4D59-A0B4-255D6ADCABBE}" srcId="{3F66E1DE-6BB0-481D-81D6-EC7C46DC85D7}" destId="{91C50D44-BE0A-4669-A908-09E0200F7187}" srcOrd="2" destOrd="0" parTransId="{92C150FC-8231-486F-B4CD-ADF2CCF46652}" sibTransId="{0B1F3374-D505-4131-91B0-0739CA3CC7D0}"/>
    <dgm:cxn modelId="{C6BC4D06-CF66-4642-891B-C49D6DCFD3CD}" type="presOf" srcId="{0B1F3374-D505-4131-91B0-0739CA3CC7D0}" destId="{4A452E67-0B2A-4404-986C-361A203DC2B9}" srcOrd="0" destOrd="0" presId="urn:microsoft.com/office/officeart/2005/8/layout/process1"/>
    <dgm:cxn modelId="{A5E6DC4E-1CBF-4994-B7C9-11EE382792CA}" type="presOf" srcId="{E9A08393-6376-4275-BBF5-0F3C0FE405E5}" destId="{673F4A17-5BCE-4500-81FD-2F39B29D5672}" srcOrd="0" destOrd="0" presId="urn:microsoft.com/office/officeart/2005/8/layout/process1"/>
    <dgm:cxn modelId="{66798FF7-6E14-4641-88B0-40FFEBC2793E}" srcId="{3F66E1DE-6BB0-481D-81D6-EC7C46DC85D7}" destId="{48B41C24-0C38-4F53-8C07-538A5F705101}" srcOrd="1" destOrd="0" parTransId="{3FAD7254-8E16-45F7-9F46-605837ED3803}" sibTransId="{B25FCD40-6FF9-4807-9C72-472989E9456E}"/>
    <dgm:cxn modelId="{56424BCE-E111-4A57-9B54-F2A574C2A3FE}" type="presOf" srcId="{B25FCD40-6FF9-4807-9C72-472989E9456E}" destId="{5872A8D6-B0E9-4CBA-9BB7-C50411B78529}" srcOrd="0" destOrd="0" presId="urn:microsoft.com/office/officeart/2005/8/layout/process1"/>
    <dgm:cxn modelId="{3C7B066A-C50D-4853-8B3D-D18FA9DE4986}" type="presOf" srcId="{056B473D-3DDB-4E4B-8BAB-3D736F54F210}" destId="{D355D938-3F51-474B-AAEF-9A1D6353F585}" srcOrd="0" destOrd="0" presId="urn:microsoft.com/office/officeart/2005/8/layout/process1"/>
    <dgm:cxn modelId="{940E0905-4B71-45EB-B89F-517C73FFD1A6}" type="presOf" srcId="{B0661D80-B59F-48CA-942F-BAA5989670FC}" destId="{94A00A15-FA2F-4F79-91F5-087EC14429DA}" srcOrd="1" destOrd="0" presId="urn:microsoft.com/office/officeart/2005/8/layout/process1"/>
    <dgm:cxn modelId="{8AE50E40-52C6-4C67-A8AF-24A2E7FF3ED4}" type="presOf" srcId="{48B41C24-0C38-4F53-8C07-538A5F705101}" destId="{F9154D2F-DC09-46DB-9988-B2A1FE8C65BC}" srcOrd="0" destOrd="0" presId="urn:microsoft.com/office/officeart/2005/8/layout/process1"/>
    <dgm:cxn modelId="{B7EC39B6-381F-41DD-A45E-DC2DC4491F9A}" type="presOf" srcId="{0B1F3374-D505-4131-91B0-0739CA3CC7D0}" destId="{67CB069C-EA2A-4CED-92D4-C92EDF733D04}" srcOrd="1" destOrd="0" presId="urn:microsoft.com/office/officeart/2005/8/layout/process1"/>
    <dgm:cxn modelId="{F2933E4D-4D80-4120-926A-5A4BEE2A5325}" type="presOf" srcId="{15ED132D-B254-4F7C-A474-6CDE0C0139D3}" destId="{531FADF7-C750-4477-A36E-A42A8521CC06}" srcOrd="0" destOrd="0" presId="urn:microsoft.com/office/officeart/2005/8/layout/process1"/>
    <dgm:cxn modelId="{E120BB89-1E59-4C85-BCA3-9C0BF7CCB0A9}" srcId="{3F66E1DE-6BB0-481D-81D6-EC7C46DC85D7}" destId="{37A3516E-D913-44F7-9461-776FB6B35D80}" srcOrd="0" destOrd="0" parTransId="{9C547E18-0098-41B7-A124-8C063DA1F1CF}" sibTransId="{B0661D80-B59F-48CA-942F-BAA5989670FC}"/>
    <dgm:cxn modelId="{9B260F1D-FAA8-4415-8792-8478BE9FCA16}" type="presOf" srcId="{37A3516E-D913-44F7-9461-776FB6B35D80}" destId="{C89C3D02-A3D7-4C80-B069-84A5653E2F17}" srcOrd="0" destOrd="0" presId="urn:microsoft.com/office/officeart/2005/8/layout/process1"/>
    <dgm:cxn modelId="{A2E85E9D-2930-4D8E-B3C1-20AC810736EB}" srcId="{3F66E1DE-6BB0-481D-81D6-EC7C46DC85D7}" destId="{15ED132D-B254-4F7C-A474-6CDE0C0139D3}" srcOrd="3" destOrd="0" parTransId="{4EE997C5-057E-4364-9C1D-328F63477457}" sibTransId="{056B473D-3DDB-4E4B-8BAB-3D736F54F210}"/>
    <dgm:cxn modelId="{41DB5467-CC51-4CA5-B5D9-41FB7D94DBE3}" type="presOf" srcId="{3F66E1DE-6BB0-481D-81D6-EC7C46DC85D7}" destId="{37771EB0-DD85-4C4D-AC90-D577A5F3AC08}" srcOrd="0" destOrd="0" presId="urn:microsoft.com/office/officeart/2005/8/layout/process1"/>
    <dgm:cxn modelId="{514158A8-56DA-4FF9-B39F-824C123EB142}" srcId="{3F66E1DE-6BB0-481D-81D6-EC7C46DC85D7}" destId="{E9A08393-6376-4275-BBF5-0F3C0FE405E5}" srcOrd="4" destOrd="0" parTransId="{BBE1ECFD-6884-4F17-8A89-2718E5C29206}" sibTransId="{8E505016-87A0-4A9E-AD51-7B88BCE03FF9}"/>
    <dgm:cxn modelId="{5DBE61DB-3D3E-4D78-8B59-4AAE9CD4D765}" type="presOf" srcId="{B0661D80-B59F-48CA-942F-BAA5989670FC}" destId="{E40A0261-3D9B-410C-A0B6-081F2274C2F5}" srcOrd="0" destOrd="0" presId="urn:microsoft.com/office/officeart/2005/8/layout/process1"/>
    <dgm:cxn modelId="{0040C928-68A6-4130-8330-A205928AFF0B}" type="presParOf" srcId="{37771EB0-DD85-4C4D-AC90-D577A5F3AC08}" destId="{C89C3D02-A3D7-4C80-B069-84A5653E2F17}" srcOrd="0" destOrd="0" presId="urn:microsoft.com/office/officeart/2005/8/layout/process1"/>
    <dgm:cxn modelId="{EE071326-F38A-4742-8E03-312ADCEE2293}" type="presParOf" srcId="{37771EB0-DD85-4C4D-AC90-D577A5F3AC08}" destId="{E40A0261-3D9B-410C-A0B6-081F2274C2F5}" srcOrd="1" destOrd="0" presId="urn:microsoft.com/office/officeart/2005/8/layout/process1"/>
    <dgm:cxn modelId="{8F09D26C-F386-4FA1-B0B8-C8FD9DBDA2A5}" type="presParOf" srcId="{E40A0261-3D9B-410C-A0B6-081F2274C2F5}" destId="{94A00A15-FA2F-4F79-91F5-087EC14429DA}" srcOrd="0" destOrd="0" presId="urn:microsoft.com/office/officeart/2005/8/layout/process1"/>
    <dgm:cxn modelId="{36CABDD6-0BAB-491A-B7B8-6DF86D5AED0B}" type="presParOf" srcId="{37771EB0-DD85-4C4D-AC90-D577A5F3AC08}" destId="{F9154D2F-DC09-46DB-9988-B2A1FE8C65BC}" srcOrd="2" destOrd="0" presId="urn:microsoft.com/office/officeart/2005/8/layout/process1"/>
    <dgm:cxn modelId="{383BC593-BFE7-432A-9B14-E274DA72FA26}" type="presParOf" srcId="{37771EB0-DD85-4C4D-AC90-D577A5F3AC08}" destId="{5872A8D6-B0E9-4CBA-9BB7-C50411B78529}" srcOrd="3" destOrd="0" presId="urn:microsoft.com/office/officeart/2005/8/layout/process1"/>
    <dgm:cxn modelId="{2EAE2449-CAD2-4D4A-B07B-38BA7518CBB0}" type="presParOf" srcId="{5872A8D6-B0E9-4CBA-9BB7-C50411B78529}" destId="{74334886-8D89-424F-96A7-11DD8020E08C}" srcOrd="0" destOrd="0" presId="urn:microsoft.com/office/officeart/2005/8/layout/process1"/>
    <dgm:cxn modelId="{A3FE1991-8570-441B-97CC-A6D42A1C7B78}" type="presParOf" srcId="{37771EB0-DD85-4C4D-AC90-D577A5F3AC08}" destId="{651483FF-6995-4D44-AC82-4AA2C1C3EF94}" srcOrd="4" destOrd="0" presId="urn:microsoft.com/office/officeart/2005/8/layout/process1"/>
    <dgm:cxn modelId="{7FC8A570-0688-4AF8-A522-0D39103A10D5}" type="presParOf" srcId="{37771EB0-DD85-4C4D-AC90-D577A5F3AC08}" destId="{4A452E67-0B2A-4404-986C-361A203DC2B9}" srcOrd="5" destOrd="0" presId="urn:microsoft.com/office/officeart/2005/8/layout/process1"/>
    <dgm:cxn modelId="{34638DCC-3950-4025-AD79-0CFE914CE9DD}" type="presParOf" srcId="{4A452E67-0B2A-4404-986C-361A203DC2B9}" destId="{67CB069C-EA2A-4CED-92D4-C92EDF733D04}" srcOrd="0" destOrd="0" presId="urn:microsoft.com/office/officeart/2005/8/layout/process1"/>
    <dgm:cxn modelId="{B97C58C0-6555-49D3-9CB3-B26EB6954589}" type="presParOf" srcId="{37771EB0-DD85-4C4D-AC90-D577A5F3AC08}" destId="{531FADF7-C750-4477-A36E-A42A8521CC06}" srcOrd="6" destOrd="0" presId="urn:microsoft.com/office/officeart/2005/8/layout/process1"/>
    <dgm:cxn modelId="{73F09B7C-B0B8-40B7-A7F1-3450749BEECE}" type="presParOf" srcId="{37771EB0-DD85-4C4D-AC90-D577A5F3AC08}" destId="{D355D938-3F51-474B-AAEF-9A1D6353F585}" srcOrd="7" destOrd="0" presId="urn:microsoft.com/office/officeart/2005/8/layout/process1"/>
    <dgm:cxn modelId="{CC7DFF43-7D38-41B3-A1C4-D3F53FFB3E25}" type="presParOf" srcId="{D355D938-3F51-474B-AAEF-9A1D6353F585}" destId="{74DDAEF7-2AE6-458E-920E-E20C19E3076A}" srcOrd="0" destOrd="0" presId="urn:microsoft.com/office/officeart/2005/8/layout/process1"/>
    <dgm:cxn modelId="{876B530C-FC18-40DE-9E02-9970146FCCD0}" type="presParOf" srcId="{37771EB0-DD85-4C4D-AC90-D577A5F3AC08}" destId="{673F4A17-5BCE-4500-81FD-2F39B29D567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C3D02-A3D7-4C80-B069-84A5653E2F17}">
      <dsp:nvSpPr>
        <dsp:cNvPr id="0" name=""/>
        <dsp:cNvSpPr/>
      </dsp:nvSpPr>
      <dsp:spPr>
        <a:xfrm>
          <a:off x="4129" y="949411"/>
          <a:ext cx="1280293" cy="768176"/>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Extraction</a:t>
          </a:r>
          <a:endParaRPr lang="en-US" sz="1400" kern="1200" dirty="0"/>
        </a:p>
      </dsp:txBody>
      <dsp:txXfrm>
        <a:off x="26628" y="971910"/>
        <a:ext cx="1235295" cy="723178"/>
      </dsp:txXfrm>
    </dsp:sp>
    <dsp:sp modelId="{E40A0261-3D9B-410C-A0B6-081F2274C2F5}">
      <dsp:nvSpPr>
        <dsp:cNvPr id="0" name=""/>
        <dsp:cNvSpPr/>
      </dsp:nvSpPr>
      <dsp:spPr>
        <a:xfrm>
          <a:off x="1412453" y="11747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412453" y="1238245"/>
        <a:ext cx="189995" cy="190508"/>
      </dsp:txXfrm>
    </dsp:sp>
    <dsp:sp modelId="{F9154D2F-DC09-46DB-9988-B2A1FE8C65BC}">
      <dsp:nvSpPr>
        <dsp:cNvPr id="0" name=""/>
        <dsp:cNvSpPr/>
      </dsp:nvSpPr>
      <dsp:spPr>
        <a:xfrm>
          <a:off x="1796541" y="949411"/>
          <a:ext cx="1280293" cy="768176"/>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Manufacturing</a:t>
          </a:r>
          <a:endParaRPr lang="en-US" sz="1400" kern="1200" dirty="0"/>
        </a:p>
      </dsp:txBody>
      <dsp:txXfrm>
        <a:off x="1819040" y="971910"/>
        <a:ext cx="1235295" cy="723178"/>
      </dsp:txXfrm>
    </dsp:sp>
    <dsp:sp modelId="{5872A8D6-B0E9-4CBA-9BB7-C50411B78529}">
      <dsp:nvSpPr>
        <dsp:cNvPr id="0" name=""/>
        <dsp:cNvSpPr/>
      </dsp:nvSpPr>
      <dsp:spPr>
        <a:xfrm>
          <a:off x="3204864" y="11747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204864" y="1238245"/>
        <a:ext cx="189995" cy="190508"/>
      </dsp:txXfrm>
    </dsp:sp>
    <dsp:sp modelId="{651483FF-6995-4D44-AC82-4AA2C1C3EF94}">
      <dsp:nvSpPr>
        <dsp:cNvPr id="0" name=""/>
        <dsp:cNvSpPr/>
      </dsp:nvSpPr>
      <dsp:spPr>
        <a:xfrm>
          <a:off x="3588953" y="949411"/>
          <a:ext cx="1280293" cy="768176"/>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Distribution</a:t>
          </a:r>
        </a:p>
      </dsp:txBody>
      <dsp:txXfrm>
        <a:off x="3611452" y="971910"/>
        <a:ext cx="1235295" cy="723178"/>
      </dsp:txXfrm>
    </dsp:sp>
    <dsp:sp modelId="{4A452E67-0B2A-4404-986C-361A203DC2B9}">
      <dsp:nvSpPr>
        <dsp:cNvPr id="0" name=""/>
        <dsp:cNvSpPr/>
      </dsp:nvSpPr>
      <dsp:spPr>
        <a:xfrm>
          <a:off x="4997276" y="11747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997276" y="1238245"/>
        <a:ext cx="189995" cy="190508"/>
      </dsp:txXfrm>
    </dsp:sp>
    <dsp:sp modelId="{531FADF7-C750-4477-A36E-A42A8521CC06}">
      <dsp:nvSpPr>
        <dsp:cNvPr id="0" name=""/>
        <dsp:cNvSpPr/>
      </dsp:nvSpPr>
      <dsp:spPr>
        <a:xfrm>
          <a:off x="5381364" y="949411"/>
          <a:ext cx="1280293" cy="768176"/>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Use</a:t>
          </a:r>
        </a:p>
      </dsp:txBody>
      <dsp:txXfrm>
        <a:off x="5403863" y="971910"/>
        <a:ext cx="1235295" cy="723178"/>
      </dsp:txXfrm>
    </dsp:sp>
    <dsp:sp modelId="{D355D938-3F51-474B-AAEF-9A1D6353F585}">
      <dsp:nvSpPr>
        <dsp:cNvPr id="0" name=""/>
        <dsp:cNvSpPr/>
      </dsp:nvSpPr>
      <dsp:spPr>
        <a:xfrm>
          <a:off x="6789687" y="11747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789687" y="1238245"/>
        <a:ext cx="189995" cy="190508"/>
      </dsp:txXfrm>
    </dsp:sp>
    <dsp:sp modelId="{673F4A17-5BCE-4500-81FD-2F39B29D5672}">
      <dsp:nvSpPr>
        <dsp:cNvPr id="0" name=""/>
        <dsp:cNvSpPr/>
      </dsp:nvSpPr>
      <dsp:spPr>
        <a:xfrm>
          <a:off x="7173776" y="949411"/>
          <a:ext cx="1280293" cy="768176"/>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Disposal</a:t>
          </a:r>
        </a:p>
      </dsp:txBody>
      <dsp:txXfrm>
        <a:off x="7196275" y="971910"/>
        <a:ext cx="1235295" cy="7231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C3D02-A3D7-4C80-B069-84A5653E2F17}">
      <dsp:nvSpPr>
        <dsp:cNvPr id="0" name=""/>
        <dsp:cNvSpPr/>
      </dsp:nvSpPr>
      <dsp:spPr>
        <a:xfrm>
          <a:off x="4129" y="949411"/>
          <a:ext cx="1280293" cy="768176"/>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Extraction</a:t>
          </a:r>
          <a:endParaRPr lang="en-US" sz="1400" kern="1200" dirty="0"/>
        </a:p>
      </dsp:txBody>
      <dsp:txXfrm>
        <a:off x="26628" y="971910"/>
        <a:ext cx="1235295" cy="723178"/>
      </dsp:txXfrm>
    </dsp:sp>
    <dsp:sp modelId="{E40A0261-3D9B-410C-A0B6-081F2274C2F5}">
      <dsp:nvSpPr>
        <dsp:cNvPr id="0" name=""/>
        <dsp:cNvSpPr/>
      </dsp:nvSpPr>
      <dsp:spPr>
        <a:xfrm>
          <a:off x="1412453" y="11747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412453" y="1238245"/>
        <a:ext cx="189995" cy="190508"/>
      </dsp:txXfrm>
    </dsp:sp>
    <dsp:sp modelId="{F9154D2F-DC09-46DB-9988-B2A1FE8C65BC}">
      <dsp:nvSpPr>
        <dsp:cNvPr id="0" name=""/>
        <dsp:cNvSpPr/>
      </dsp:nvSpPr>
      <dsp:spPr>
        <a:xfrm>
          <a:off x="1796541" y="949411"/>
          <a:ext cx="1280293" cy="768176"/>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Manufacturing</a:t>
          </a:r>
          <a:endParaRPr lang="en-US" sz="1400" kern="1200" dirty="0"/>
        </a:p>
      </dsp:txBody>
      <dsp:txXfrm>
        <a:off x="1819040" y="971910"/>
        <a:ext cx="1235295" cy="723178"/>
      </dsp:txXfrm>
    </dsp:sp>
    <dsp:sp modelId="{5872A8D6-B0E9-4CBA-9BB7-C50411B78529}">
      <dsp:nvSpPr>
        <dsp:cNvPr id="0" name=""/>
        <dsp:cNvSpPr/>
      </dsp:nvSpPr>
      <dsp:spPr>
        <a:xfrm>
          <a:off x="3204864" y="11747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204864" y="1238245"/>
        <a:ext cx="189995" cy="190508"/>
      </dsp:txXfrm>
    </dsp:sp>
    <dsp:sp modelId="{651483FF-6995-4D44-AC82-4AA2C1C3EF94}">
      <dsp:nvSpPr>
        <dsp:cNvPr id="0" name=""/>
        <dsp:cNvSpPr/>
      </dsp:nvSpPr>
      <dsp:spPr>
        <a:xfrm>
          <a:off x="3588953" y="949411"/>
          <a:ext cx="1280293" cy="768176"/>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Distribution</a:t>
          </a:r>
        </a:p>
      </dsp:txBody>
      <dsp:txXfrm>
        <a:off x="3611452" y="971910"/>
        <a:ext cx="1235295" cy="723178"/>
      </dsp:txXfrm>
    </dsp:sp>
    <dsp:sp modelId="{4A452E67-0B2A-4404-986C-361A203DC2B9}">
      <dsp:nvSpPr>
        <dsp:cNvPr id="0" name=""/>
        <dsp:cNvSpPr/>
      </dsp:nvSpPr>
      <dsp:spPr>
        <a:xfrm>
          <a:off x="4997276" y="11747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997276" y="1238245"/>
        <a:ext cx="189995" cy="190508"/>
      </dsp:txXfrm>
    </dsp:sp>
    <dsp:sp modelId="{531FADF7-C750-4477-A36E-A42A8521CC06}">
      <dsp:nvSpPr>
        <dsp:cNvPr id="0" name=""/>
        <dsp:cNvSpPr/>
      </dsp:nvSpPr>
      <dsp:spPr>
        <a:xfrm>
          <a:off x="5381364" y="949411"/>
          <a:ext cx="1280293" cy="768176"/>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Use</a:t>
          </a:r>
        </a:p>
      </dsp:txBody>
      <dsp:txXfrm>
        <a:off x="5403863" y="971910"/>
        <a:ext cx="1235295" cy="723178"/>
      </dsp:txXfrm>
    </dsp:sp>
    <dsp:sp modelId="{D355D938-3F51-474B-AAEF-9A1D6353F585}">
      <dsp:nvSpPr>
        <dsp:cNvPr id="0" name=""/>
        <dsp:cNvSpPr/>
      </dsp:nvSpPr>
      <dsp:spPr>
        <a:xfrm>
          <a:off x="6789687" y="1174743"/>
          <a:ext cx="271422" cy="31751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789687" y="1238245"/>
        <a:ext cx="189995" cy="190508"/>
      </dsp:txXfrm>
    </dsp:sp>
    <dsp:sp modelId="{673F4A17-5BCE-4500-81FD-2F39B29D5672}">
      <dsp:nvSpPr>
        <dsp:cNvPr id="0" name=""/>
        <dsp:cNvSpPr/>
      </dsp:nvSpPr>
      <dsp:spPr>
        <a:xfrm>
          <a:off x="7173776" y="949411"/>
          <a:ext cx="1280293" cy="768176"/>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Disposal</a:t>
          </a:r>
        </a:p>
      </dsp:txBody>
      <dsp:txXfrm>
        <a:off x="7196275" y="971910"/>
        <a:ext cx="1235295" cy="72317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76438-7A32-4529-9B8B-7D98178D82D2}">
      <dsp:nvSpPr>
        <dsp:cNvPr id="0" name=""/>
        <dsp:cNvSpPr/>
      </dsp:nvSpPr>
      <dsp:spPr>
        <a:xfrm>
          <a:off x="0" y="800099"/>
          <a:ext cx="8458200" cy="106680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7F070C-7E78-49AB-BE30-51FFA6805D38}">
      <dsp:nvSpPr>
        <dsp:cNvPr id="0" name=""/>
        <dsp:cNvSpPr/>
      </dsp:nvSpPr>
      <dsp:spPr>
        <a:xfrm>
          <a:off x="2090" y="0"/>
          <a:ext cx="1217311" cy="106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Shareholders</a:t>
          </a:r>
          <a:endParaRPr lang="en-US" sz="1400" kern="1200" dirty="0"/>
        </a:p>
      </dsp:txBody>
      <dsp:txXfrm>
        <a:off x="2090" y="0"/>
        <a:ext cx="1217311" cy="1066800"/>
      </dsp:txXfrm>
    </dsp:sp>
    <dsp:sp modelId="{083E76B4-01D2-4EDA-B888-CEA45330CB9D}">
      <dsp:nvSpPr>
        <dsp:cNvPr id="0" name=""/>
        <dsp:cNvSpPr/>
      </dsp:nvSpPr>
      <dsp:spPr>
        <a:xfrm>
          <a:off x="477396" y="1200150"/>
          <a:ext cx="266700" cy="266700"/>
        </a:xfrm>
        <a:prstGeom prst="ellipse">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CCCABDE-8905-4C98-B119-FF083C262AAE}">
      <dsp:nvSpPr>
        <dsp:cNvPr id="0" name=""/>
        <dsp:cNvSpPr/>
      </dsp:nvSpPr>
      <dsp:spPr>
        <a:xfrm>
          <a:off x="1280268" y="1600199"/>
          <a:ext cx="1217311" cy="106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Local communities</a:t>
          </a:r>
          <a:endParaRPr lang="en-US" sz="1400" kern="1200" dirty="0"/>
        </a:p>
      </dsp:txBody>
      <dsp:txXfrm>
        <a:off x="1280268" y="1600199"/>
        <a:ext cx="1217311" cy="1066800"/>
      </dsp:txXfrm>
    </dsp:sp>
    <dsp:sp modelId="{038AD595-CCB6-46D4-8D68-A3BCB46F79DA}">
      <dsp:nvSpPr>
        <dsp:cNvPr id="0" name=""/>
        <dsp:cNvSpPr/>
      </dsp:nvSpPr>
      <dsp:spPr>
        <a:xfrm>
          <a:off x="1755574" y="1200150"/>
          <a:ext cx="266700" cy="266700"/>
        </a:xfrm>
        <a:prstGeom prst="ellipse">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032C3F1-9FC6-4F3D-A8AD-C4E296868F7E}">
      <dsp:nvSpPr>
        <dsp:cNvPr id="0" name=""/>
        <dsp:cNvSpPr/>
      </dsp:nvSpPr>
      <dsp:spPr>
        <a:xfrm>
          <a:off x="2558445" y="0"/>
          <a:ext cx="1217311" cy="106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b="1" kern="1200" dirty="0" smtClean="0"/>
            <a:t>Suppliers</a:t>
          </a:r>
          <a:endParaRPr lang="en-US" sz="1800" b="1" kern="1200" dirty="0"/>
        </a:p>
      </dsp:txBody>
      <dsp:txXfrm>
        <a:off x="2558445" y="0"/>
        <a:ext cx="1217311" cy="1066800"/>
      </dsp:txXfrm>
    </dsp:sp>
    <dsp:sp modelId="{6DE45EA5-B0E2-4653-936B-31A950FBE0E9}">
      <dsp:nvSpPr>
        <dsp:cNvPr id="0" name=""/>
        <dsp:cNvSpPr/>
      </dsp:nvSpPr>
      <dsp:spPr>
        <a:xfrm>
          <a:off x="3033751" y="1200150"/>
          <a:ext cx="266700" cy="266700"/>
        </a:xfrm>
        <a:prstGeom prst="ellipse">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2D18D22-9DB1-4247-A7ED-CA04C384CF1C}">
      <dsp:nvSpPr>
        <dsp:cNvPr id="0" name=""/>
        <dsp:cNvSpPr/>
      </dsp:nvSpPr>
      <dsp:spPr>
        <a:xfrm>
          <a:off x="3836622" y="1600199"/>
          <a:ext cx="1217311" cy="106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Employees</a:t>
          </a:r>
        </a:p>
      </dsp:txBody>
      <dsp:txXfrm>
        <a:off x="3836622" y="1600199"/>
        <a:ext cx="1217311" cy="1066800"/>
      </dsp:txXfrm>
    </dsp:sp>
    <dsp:sp modelId="{8B5C2FAE-A5D0-407D-887A-F52CE278364E}">
      <dsp:nvSpPr>
        <dsp:cNvPr id="0" name=""/>
        <dsp:cNvSpPr/>
      </dsp:nvSpPr>
      <dsp:spPr>
        <a:xfrm>
          <a:off x="4311928" y="1200150"/>
          <a:ext cx="266700" cy="266700"/>
        </a:xfrm>
        <a:prstGeom prst="ellipse">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9FACE0D-2328-4F82-BD5A-99954D94399E}">
      <dsp:nvSpPr>
        <dsp:cNvPr id="0" name=""/>
        <dsp:cNvSpPr/>
      </dsp:nvSpPr>
      <dsp:spPr>
        <a:xfrm>
          <a:off x="5114800" y="0"/>
          <a:ext cx="1217311" cy="106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400" kern="1200" dirty="0" smtClean="0"/>
            <a:t>Consumers</a:t>
          </a:r>
        </a:p>
      </dsp:txBody>
      <dsp:txXfrm>
        <a:off x="5114800" y="0"/>
        <a:ext cx="1217311" cy="1066800"/>
      </dsp:txXfrm>
    </dsp:sp>
    <dsp:sp modelId="{1917AEB1-4A71-439D-9717-BB5EBBBB9937}">
      <dsp:nvSpPr>
        <dsp:cNvPr id="0" name=""/>
        <dsp:cNvSpPr/>
      </dsp:nvSpPr>
      <dsp:spPr>
        <a:xfrm>
          <a:off x="5590105" y="1200150"/>
          <a:ext cx="266700" cy="266700"/>
        </a:xfrm>
        <a:prstGeom prst="ellipse">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FBF76E4-2571-44B1-B81C-61A340F78F6E}">
      <dsp:nvSpPr>
        <dsp:cNvPr id="0" name=""/>
        <dsp:cNvSpPr/>
      </dsp:nvSpPr>
      <dsp:spPr>
        <a:xfrm>
          <a:off x="6392977" y="1600199"/>
          <a:ext cx="1217311" cy="106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400" kern="1200" dirty="0" smtClean="0"/>
            <a:t>Society</a:t>
          </a:r>
        </a:p>
      </dsp:txBody>
      <dsp:txXfrm>
        <a:off x="6392977" y="1600199"/>
        <a:ext cx="1217311" cy="1066800"/>
      </dsp:txXfrm>
    </dsp:sp>
    <dsp:sp modelId="{24DE30E6-EEC1-44D3-9EE2-35A98B09FBA5}">
      <dsp:nvSpPr>
        <dsp:cNvPr id="0" name=""/>
        <dsp:cNvSpPr/>
      </dsp:nvSpPr>
      <dsp:spPr>
        <a:xfrm>
          <a:off x="6868283" y="1200150"/>
          <a:ext cx="266700" cy="266700"/>
        </a:xfrm>
        <a:prstGeom prst="ellipse">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C3D02-A3D7-4C80-B069-84A5653E2F17}">
      <dsp:nvSpPr>
        <dsp:cNvPr id="0" name=""/>
        <dsp:cNvSpPr/>
      </dsp:nvSpPr>
      <dsp:spPr>
        <a:xfrm>
          <a:off x="4018" y="1939280"/>
          <a:ext cx="1245691" cy="747414"/>
        </a:xfrm>
        <a:prstGeom prst="roundRect">
          <a:avLst>
            <a:gd name="adj" fmla="val 10000"/>
          </a:avLst>
        </a:prstGeom>
        <a:solidFill>
          <a:schemeClr val="accent1">
            <a:lumMod val="60000"/>
            <a:lumOff val="4000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Extraction</a:t>
          </a:r>
          <a:endParaRPr lang="en-US" sz="1400" kern="1200" dirty="0"/>
        </a:p>
      </dsp:txBody>
      <dsp:txXfrm>
        <a:off x="25909" y="1961171"/>
        <a:ext cx="1201909" cy="703632"/>
      </dsp:txXfrm>
    </dsp:sp>
    <dsp:sp modelId="{E40A0261-3D9B-410C-A0B6-081F2274C2F5}">
      <dsp:nvSpPr>
        <dsp:cNvPr id="0" name=""/>
        <dsp:cNvSpPr/>
      </dsp:nvSpPr>
      <dsp:spPr>
        <a:xfrm>
          <a:off x="1374278" y="2158521"/>
          <a:ext cx="264086" cy="30893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374278" y="2220307"/>
        <a:ext cx="184860" cy="185359"/>
      </dsp:txXfrm>
    </dsp:sp>
    <dsp:sp modelId="{F9154D2F-DC09-46DB-9988-B2A1FE8C65BC}">
      <dsp:nvSpPr>
        <dsp:cNvPr id="0" name=""/>
        <dsp:cNvSpPr/>
      </dsp:nvSpPr>
      <dsp:spPr>
        <a:xfrm>
          <a:off x="1747986" y="1939280"/>
          <a:ext cx="1245691" cy="747414"/>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Manufacturing</a:t>
          </a:r>
          <a:endParaRPr lang="en-US" sz="1400" kern="1200" dirty="0"/>
        </a:p>
      </dsp:txBody>
      <dsp:txXfrm>
        <a:off x="1769877" y="1961171"/>
        <a:ext cx="1201909" cy="703632"/>
      </dsp:txXfrm>
    </dsp:sp>
    <dsp:sp modelId="{5872A8D6-B0E9-4CBA-9BB7-C50411B78529}">
      <dsp:nvSpPr>
        <dsp:cNvPr id="0" name=""/>
        <dsp:cNvSpPr/>
      </dsp:nvSpPr>
      <dsp:spPr>
        <a:xfrm>
          <a:off x="3118246" y="2158521"/>
          <a:ext cx="264086" cy="30893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118246" y="2220307"/>
        <a:ext cx="184860" cy="185359"/>
      </dsp:txXfrm>
    </dsp:sp>
    <dsp:sp modelId="{651483FF-6995-4D44-AC82-4AA2C1C3EF94}">
      <dsp:nvSpPr>
        <dsp:cNvPr id="0" name=""/>
        <dsp:cNvSpPr/>
      </dsp:nvSpPr>
      <dsp:spPr>
        <a:xfrm>
          <a:off x="3491954" y="1939280"/>
          <a:ext cx="1245691" cy="747414"/>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Distribution</a:t>
          </a:r>
        </a:p>
      </dsp:txBody>
      <dsp:txXfrm>
        <a:off x="3513845" y="1961171"/>
        <a:ext cx="1201909" cy="703632"/>
      </dsp:txXfrm>
    </dsp:sp>
    <dsp:sp modelId="{4A452E67-0B2A-4404-986C-361A203DC2B9}">
      <dsp:nvSpPr>
        <dsp:cNvPr id="0" name=""/>
        <dsp:cNvSpPr/>
      </dsp:nvSpPr>
      <dsp:spPr>
        <a:xfrm>
          <a:off x="4862214" y="2158521"/>
          <a:ext cx="264086" cy="30893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862214" y="2220307"/>
        <a:ext cx="184860" cy="185359"/>
      </dsp:txXfrm>
    </dsp:sp>
    <dsp:sp modelId="{531FADF7-C750-4477-A36E-A42A8521CC06}">
      <dsp:nvSpPr>
        <dsp:cNvPr id="0" name=""/>
        <dsp:cNvSpPr/>
      </dsp:nvSpPr>
      <dsp:spPr>
        <a:xfrm>
          <a:off x="5235922" y="1939280"/>
          <a:ext cx="1245691" cy="747414"/>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Use</a:t>
          </a:r>
        </a:p>
      </dsp:txBody>
      <dsp:txXfrm>
        <a:off x="5257813" y="1961171"/>
        <a:ext cx="1201909" cy="703632"/>
      </dsp:txXfrm>
    </dsp:sp>
    <dsp:sp modelId="{D355D938-3F51-474B-AAEF-9A1D6353F585}">
      <dsp:nvSpPr>
        <dsp:cNvPr id="0" name=""/>
        <dsp:cNvSpPr/>
      </dsp:nvSpPr>
      <dsp:spPr>
        <a:xfrm>
          <a:off x="6606182" y="2158521"/>
          <a:ext cx="264086" cy="30893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5000" dist="25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606182" y="2220307"/>
        <a:ext cx="184860" cy="185359"/>
      </dsp:txXfrm>
    </dsp:sp>
    <dsp:sp modelId="{673F4A17-5BCE-4500-81FD-2F39B29D5672}">
      <dsp:nvSpPr>
        <dsp:cNvPr id="0" name=""/>
        <dsp:cNvSpPr/>
      </dsp:nvSpPr>
      <dsp:spPr>
        <a:xfrm>
          <a:off x="6979890" y="1939280"/>
          <a:ext cx="1245691" cy="747414"/>
        </a:xfrm>
        <a:prstGeom prst="roundRect">
          <a:avLst>
            <a:gd name="adj" fmla="val 10000"/>
          </a:avLst>
        </a:prstGeom>
        <a:solidFill>
          <a:schemeClr val="lt1">
            <a:hueOff val="0"/>
            <a:satOff val="0"/>
            <a:lumOff val="0"/>
            <a:alphaOff val="0"/>
          </a:schemeClr>
        </a:solidFill>
        <a:ln w="48500" cap="flat" cmpd="thickThin" algn="ctr">
          <a:solidFill>
            <a:schemeClr val="accent1">
              <a:shade val="80000"/>
              <a:hueOff val="0"/>
              <a:satOff val="0"/>
              <a:lumOff val="0"/>
              <a:alphaOff val="0"/>
            </a:schemeClr>
          </a:solidFill>
          <a:prstDash val="solid"/>
        </a:ln>
        <a:effectLst>
          <a:outerShdw blurRad="45000" dist="25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Disposal</a:t>
          </a:r>
        </a:p>
      </dsp:txBody>
      <dsp:txXfrm>
        <a:off x="7001781" y="1961171"/>
        <a:ext cx="1201909" cy="7036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23649-99FF-434A-A0C9-24349E6457B5}" type="datetimeFigureOut">
              <a:rPr lang="en-US" smtClean="0"/>
              <a:t>11/6/2016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852762-1F28-42FA-95D3-BFB5D7161467}" type="slidenum">
              <a:rPr lang="en-US" smtClean="0"/>
              <a:t>‹#›</a:t>
            </a:fld>
            <a:endParaRPr lang="en-US"/>
          </a:p>
        </p:txBody>
      </p:sp>
    </p:spTree>
    <p:extLst>
      <p:ext uri="{BB962C8B-B14F-4D97-AF65-F5344CB8AC3E}">
        <p14:creationId xmlns:p14="http://schemas.microsoft.com/office/powerpoint/2010/main" val="1234946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slides for Week 3 of the Corporate Sustainability Leadership Education</a:t>
            </a:r>
            <a:r>
              <a:rPr lang="en-US" baseline="0" dirty="0" smtClean="0"/>
              <a:t> Program online class. Our topic this week is Sustainable Supply Chain Management and Life Cycle Assessment.</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1</a:t>
            </a:fld>
            <a:endParaRPr lang="en-US"/>
          </a:p>
        </p:txBody>
      </p:sp>
    </p:spTree>
    <p:extLst>
      <p:ext uri="{BB962C8B-B14F-4D97-AF65-F5344CB8AC3E}">
        <p14:creationId xmlns:p14="http://schemas.microsoft.com/office/powerpoint/2010/main" val="54334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dirty="0" smtClean="0">
                <a:solidFill>
                  <a:schemeClr val="tx1"/>
                </a:solidFill>
              </a:rPr>
              <a:t>One example of how a corporation has made its environmental performance more</a:t>
            </a:r>
            <a:r>
              <a:rPr lang="en-US" sz="1200" baseline="0" dirty="0" smtClean="0">
                <a:solidFill>
                  <a:schemeClr val="tx1"/>
                </a:solidFill>
              </a:rPr>
              <a:t> sustainable is </a:t>
            </a:r>
            <a:r>
              <a:rPr lang="en-US" sz="1200" dirty="0" smtClean="0">
                <a:solidFill>
                  <a:schemeClr val="tx1"/>
                </a:solidFill>
              </a:rPr>
              <a:t>International Paper, which avoids deforestation by only harvesting trees from forests that are third-party certified as sustainably managed</a:t>
            </a:r>
            <a:r>
              <a:rPr lang="en-US" sz="1200" baseline="0" dirty="0" smtClean="0">
                <a:solidFill>
                  <a:schemeClr val="tx1"/>
                </a:solidFill>
              </a:rPr>
              <a:t> – and this includes sustainably managing its paper mills in Russia.</a:t>
            </a: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r>
              <a:rPr lang="en-US" sz="1200" kern="1200" dirty="0" smtClean="0">
                <a:solidFill>
                  <a:schemeClr val="tx1"/>
                </a:solidFill>
                <a:effectLst/>
                <a:latin typeface="+mn-lt"/>
                <a:ea typeface="+mn-ea"/>
                <a:cs typeface="+mn-cs"/>
              </a:rPr>
              <a:t>Image source: http://www.walkerforestry.com/portfolio-items/sitka-spruce/</a:t>
            </a:r>
          </a:p>
          <a:p>
            <a:pPr marL="0" lvl="0" indent="0">
              <a:buFont typeface="Arial" panose="020B0604020202020204" pitchFamily="34" charset="0"/>
              <a:buNone/>
            </a:pPr>
            <a:r>
              <a:rPr lang="en-US" sz="1200" kern="1200" dirty="0" smtClean="0">
                <a:solidFill>
                  <a:schemeClr val="tx1"/>
                </a:solidFill>
                <a:effectLst/>
                <a:latin typeface="+mn-lt"/>
                <a:ea typeface="+mn-ea"/>
                <a:cs typeface="+mn-cs"/>
              </a:rPr>
              <a:t>Reference:</a:t>
            </a:r>
            <a:r>
              <a:rPr lang="en-US" sz="1200" kern="1200" baseline="0" dirty="0" smtClean="0">
                <a:solidFill>
                  <a:schemeClr val="tx1"/>
                </a:solidFill>
                <a:effectLst/>
                <a:latin typeface="+mn-lt"/>
                <a:ea typeface="+mn-ea"/>
                <a:cs typeface="+mn-cs"/>
              </a:rPr>
              <a:t> http://www.internationalpaper.com/planet/policies-certifications/certificates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A852762-1F28-42FA-95D3-BFB5D7161467}" type="slidenum">
              <a:rPr lang="en-US" smtClean="0"/>
              <a:t>10</a:t>
            </a:fld>
            <a:endParaRPr lang="en-US"/>
          </a:p>
        </p:txBody>
      </p:sp>
    </p:spTree>
    <p:extLst>
      <p:ext uri="{BB962C8B-B14F-4D97-AF65-F5344CB8AC3E}">
        <p14:creationId xmlns:p14="http://schemas.microsoft.com/office/powerpoint/2010/main" val="1920032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Common social concerns during the extraction stage include: the displacement of the communities</a:t>
            </a:r>
            <a:r>
              <a:rPr lang="en-US" sz="1200" kern="1200" baseline="0" dirty="0" smtClean="0">
                <a:solidFill>
                  <a:schemeClr val="tx1"/>
                </a:solidFill>
                <a:effectLst/>
                <a:latin typeface="+mn-lt"/>
                <a:ea typeface="+mn-ea"/>
                <a:cs typeface="+mn-cs"/>
              </a:rPr>
              <a:t> that live near mines or drilling sites</a:t>
            </a:r>
            <a:r>
              <a:rPr lang="en-US" sz="1200" kern="1200" dirty="0" smtClean="0">
                <a:solidFill>
                  <a:schemeClr val="tx1"/>
                </a:solidFill>
                <a:effectLst/>
                <a:latin typeface="+mn-lt"/>
                <a:ea typeface="+mn-ea"/>
                <a:cs typeface="+mn-cs"/>
              </a:rPr>
              <a:t>, and the health and safety of these local communities. Another concern is what are called conflict minerals. Many materials used in electronics, including copper and a mineral called </a:t>
            </a:r>
            <a:r>
              <a:rPr lang="en-US" sz="1200" kern="1200" dirty="0" err="1" smtClean="0">
                <a:solidFill>
                  <a:schemeClr val="tx1"/>
                </a:solidFill>
                <a:effectLst/>
                <a:latin typeface="+mn-lt"/>
                <a:ea typeface="+mn-ea"/>
                <a:cs typeface="+mn-cs"/>
              </a:rPr>
              <a:t>coltan</a:t>
            </a:r>
            <a:r>
              <a:rPr lang="en-US" sz="1200" kern="1200" dirty="0" smtClean="0">
                <a:solidFill>
                  <a:schemeClr val="tx1"/>
                </a:solidFill>
                <a:effectLst/>
                <a:latin typeface="+mn-lt"/>
                <a:ea typeface="+mn-ea"/>
                <a:cs typeface="+mn-cs"/>
              </a:rPr>
              <a:t>, are mined in regions</a:t>
            </a:r>
            <a:r>
              <a:rPr lang="en-US" sz="1200" kern="1200" baseline="0" dirty="0" smtClean="0">
                <a:solidFill>
                  <a:schemeClr val="tx1"/>
                </a:solidFill>
                <a:effectLst/>
                <a:latin typeface="+mn-lt"/>
                <a:ea typeface="+mn-ea"/>
                <a:cs typeface="+mn-cs"/>
              </a:rPr>
              <a:t> divided by civil wars– and the profits from this mining have often been used to fund the cycle of violence.</a:t>
            </a: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endParaRPr lang="en-US" dirty="0" smtClean="0"/>
          </a:p>
          <a:p>
            <a:r>
              <a:rPr lang="en-US" dirty="0" smtClean="0"/>
              <a:t>Image source:</a:t>
            </a:r>
            <a:r>
              <a:rPr lang="en-US" baseline="0" dirty="0" smtClean="0"/>
              <a:t> http://solutions-network.org/site-sfhtantalum/photos-gallery1 </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11</a:t>
            </a:fld>
            <a:endParaRPr lang="en-US"/>
          </a:p>
        </p:txBody>
      </p:sp>
    </p:spTree>
    <p:extLst>
      <p:ext uri="{BB962C8B-B14F-4D97-AF65-F5344CB8AC3E}">
        <p14:creationId xmlns:p14="http://schemas.microsoft.com/office/powerpoint/2010/main" val="802761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an effort to reduce this negative social impact, where mining contributes to violence, Motorola, for instance, has a program that ensures that its central African suppliers of </a:t>
            </a:r>
            <a:r>
              <a:rPr lang="en-US" baseline="0" dirty="0" err="1" smtClean="0"/>
              <a:t>coltan</a:t>
            </a:r>
            <a:r>
              <a:rPr lang="en-US" baseline="0" dirty="0" smtClean="0"/>
              <a:t> do not include armed groups.</a:t>
            </a:r>
            <a:endParaRPr lang="en-US" dirty="0" smtClean="0"/>
          </a:p>
          <a:p>
            <a:endParaRPr lang="en-US" dirty="0" smtClean="0"/>
          </a:p>
          <a:p>
            <a:r>
              <a:rPr lang="en-US" dirty="0" smtClean="0"/>
              <a:t>Image source:</a:t>
            </a:r>
            <a:r>
              <a:rPr lang="en-US" baseline="0" dirty="0" smtClean="0"/>
              <a:t> http://solutions-network.org/site-sfhtantalum/photos-gallery1 </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12</a:t>
            </a:fld>
            <a:endParaRPr lang="en-US"/>
          </a:p>
        </p:txBody>
      </p:sp>
    </p:spTree>
    <p:extLst>
      <p:ext uri="{BB962C8B-B14F-4D97-AF65-F5344CB8AC3E}">
        <p14:creationId xmlns:p14="http://schemas.microsoft.com/office/powerpoint/2010/main" val="802761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in a</a:t>
            </a:r>
            <a:r>
              <a:rPr lang="en-US" baseline="0" dirty="0" smtClean="0"/>
              <a:t> typical product life cycle is manufacturing.</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13</a:t>
            </a:fld>
            <a:endParaRPr lang="en-US"/>
          </a:p>
        </p:txBody>
      </p:sp>
    </p:spTree>
    <p:extLst>
      <p:ext uri="{BB962C8B-B14F-4D97-AF65-F5344CB8AC3E}">
        <p14:creationId xmlns:p14="http://schemas.microsoft.com/office/powerpoint/2010/main" val="851322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Common environmental concerns at this stage include water depletion, pollution, and greenhouse</a:t>
            </a:r>
            <a:r>
              <a:rPr lang="en-US" sz="1200" kern="1200" baseline="0" dirty="0" smtClean="0">
                <a:solidFill>
                  <a:schemeClr val="tx1"/>
                </a:solidFill>
                <a:effectLst/>
                <a:latin typeface="+mn-lt"/>
                <a:ea typeface="+mn-ea"/>
                <a:cs typeface="+mn-cs"/>
              </a:rPr>
              <a:t> gas emissions.</a:t>
            </a:r>
          </a:p>
          <a:p>
            <a:pPr marL="0" lvl="0" indent="0">
              <a:buFont typeface="Arial" panose="020B0604020202020204" pitchFamily="34" charset="0"/>
              <a:buNone/>
            </a:pPr>
            <a:endParaRPr lang="en-US" dirty="0" smtClean="0"/>
          </a:p>
          <a:p>
            <a:r>
              <a:rPr lang="en-US" dirty="0" smtClean="0"/>
              <a:t>Image of </a:t>
            </a:r>
            <a:r>
              <a:rPr lang="en-US" dirty="0" err="1" smtClean="0"/>
              <a:t>DyeCoo</a:t>
            </a:r>
            <a:r>
              <a:rPr lang="en-US" dirty="0" smtClean="0"/>
              <a:t> factory: http://www.dyecoo.com/dyecoo/wp-content/uploads/2015/10/Job_1768_25812.jpg</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14</a:t>
            </a:fld>
            <a:endParaRPr lang="en-US"/>
          </a:p>
        </p:txBody>
      </p:sp>
    </p:spTree>
    <p:extLst>
      <p:ext uri="{BB962C8B-B14F-4D97-AF65-F5344CB8AC3E}">
        <p14:creationId xmlns:p14="http://schemas.microsoft.com/office/powerpoint/2010/main" val="3158511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textile industry is one of the biggest users of water in the world. Our</a:t>
            </a:r>
            <a:r>
              <a:rPr lang="en-US" sz="1200" kern="1200" baseline="0" dirty="0" smtClean="0">
                <a:solidFill>
                  <a:schemeClr val="tx1"/>
                </a:solidFill>
                <a:effectLst/>
                <a:latin typeface="+mn-lt"/>
                <a:ea typeface="+mn-ea"/>
                <a:cs typeface="+mn-cs"/>
              </a:rPr>
              <a:t> example here, the clothing manufacturer </a:t>
            </a:r>
            <a:r>
              <a:rPr lang="en-US" sz="1200" kern="1200" dirty="0" smtClean="0">
                <a:solidFill>
                  <a:schemeClr val="tx1"/>
                </a:solidFill>
                <a:effectLst/>
                <a:latin typeface="+mn-lt"/>
                <a:ea typeface="+mn-ea"/>
                <a:cs typeface="+mn-cs"/>
              </a:rPr>
              <a:t>Nike, has invested in one of its dye suppliers, </a:t>
            </a:r>
            <a:r>
              <a:rPr lang="en-US" sz="1200" kern="1200" dirty="0" err="1" smtClean="0">
                <a:solidFill>
                  <a:schemeClr val="tx1"/>
                </a:solidFill>
                <a:effectLst/>
                <a:latin typeface="+mn-lt"/>
                <a:ea typeface="+mn-ea"/>
                <a:cs typeface="+mn-cs"/>
              </a:rPr>
              <a:t>DyeCoo</a:t>
            </a:r>
            <a:r>
              <a:rPr lang="en-US" sz="1200" kern="1200" dirty="0" smtClean="0">
                <a:solidFill>
                  <a:schemeClr val="tx1"/>
                </a:solidFill>
                <a:effectLst/>
                <a:latin typeface="+mn-lt"/>
                <a:ea typeface="+mn-ea"/>
                <a:cs typeface="+mn-cs"/>
              </a:rPr>
              <a:t>, to create a fabric dyeing process that does not use water. The </a:t>
            </a:r>
            <a:r>
              <a:rPr lang="en-US" sz="1200" kern="1200" dirty="0" err="1" smtClean="0">
                <a:solidFill>
                  <a:schemeClr val="tx1"/>
                </a:solidFill>
                <a:effectLst/>
                <a:latin typeface="+mn-lt"/>
                <a:ea typeface="+mn-ea"/>
                <a:cs typeface="+mn-cs"/>
              </a:rPr>
              <a:t>DyeCoo</a:t>
            </a:r>
            <a:r>
              <a:rPr lang="en-US" sz="1200" kern="1200" dirty="0" smtClean="0">
                <a:solidFill>
                  <a:schemeClr val="tx1"/>
                </a:solidFill>
                <a:effectLst/>
                <a:latin typeface="+mn-lt"/>
                <a:ea typeface="+mn-ea"/>
                <a:cs typeface="+mn-cs"/>
              </a:rPr>
              <a:t> factory is pictured here. This waterless process helps</a:t>
            </a:r>
            <a:r>
              <a:rPr lang="en-US" sz="1200" kern="1200" baseline="0" dirty="0" smtClean="0">
                <a:solidFill>
                  <a:schemeClr val="tx1"/>
                </a:solidFill>
                <a:effectLst/>
                <a:latin typeface="+mn-lt"/>
                <a:ea typeface="+mn-ea"/>
                <a:cs typeface="+mn-cs"/>
              </a:rPr>
              <a:t> to reduce Nike’s overall water consumption</a:t>
            </a:r>
            <a:r>
              <a:rPr lang="en-US" sz="1200" kern="1200" dirty="0" smtClean="0">
                <a:solidFill>
                  <a:schemeClr val="tx1"/>
                </a:solidFill>
                <a:effectLst/>
                <a:latin typeface="+mn-lt"/>
                <a:ea typeface="+mn-ea"/>
                <a:cs typeface="+mn-cs"/>
              </a:rPr>
              <a:t> in</a:t>
            </a:r>
            <a:r>
              <a:rPr lang="en-US" sz="1200" kern="1200" baseline="0" dirty="0" smtClean="0">
                <a:solidFill>
                  <a:schemeClr val="tx1"/>
                </a:solidFill>
                <a:effectLst/>
                <a:latin typeface="+mn-lt"/>
                <a:ea typeface="+mn-ea"/>
                <a:cs typeface="+mn-cs"/>
              </a:rPr>
              <a:t> the manufacturing stage.</a:t>
            </a:r>
            <a:endParaRPr lang="en-US" sz="1200" kern="1200" dirty="0" smtClean="0">
              <a:solidFill>
                <a:schemeClr val="tx1"/>
              </a:solidFill>
              <a:effectLst/>
              <a:latin typeface="+mn-lt"/>
              <a:ea typeface="+mn-ea"/>
              <a:cs typeface="+mn-cs"/>
            </a:endParaRPr>
          </a:p>
          <a:p>
            <a:endParaRPr lang="en-US" dirty="0" smtClean="0"/>
          </a:p>
          <a:p>
            <a:r>
              <a:rPr lang="en-US" dirty="0" smtClean="0"/>
              <a:t>Image of </a:t>
            </a:r>
            <a:r>
              <a:rPr lang="en-US" dirty="0" err="1" smtClean="0"/>
              <a:t>DyeCoo</a:t>
            </a:r>
            <a:r>
              <a:rPr lang="en-US" dirty="0" smtClean="0"/>
              <a:t> factory: http://www.dyecoo.com/dyecoo/wp-content/uploads/2015/10/Job_1768_25812.jpg</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15</a:t>
            </a:fld>
            <a:endParaRPr lang="en-US"/>
          </a:p>
        </p:txBody>
      </p:sp>
    </p:spTree>
    <p:extLst>
      <p:ext uri="{BB962C8B-B14F-4D97-AF65-F5344CB8AC3E}">
        <p14:creationId xmlns:p14="http://schemas.microsoft.com/office/powerpoint/2010/main" val="3158511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Common social concerns during the manufacturing stage</a:t>
            </a:r>
            <a:r>
              <a:rPr lang="en-US" sz="1200" kern="1200" baseline="0" dirty="0" smtClean="0">
                <a:solidFill>
                  <a:schemeClr val="tx1"/>
                </a:solidFill>
                <a:effectLst/>
                <a:latin typeface="+mn-lt"/>
                <a:ea typeface="+mn-ea"/>
                <a:cs typeface="+mn-cs"/>
              </a:rPr>
              <a:t> are</a:t>
            </a:r>
            <a:r>
              <a:rPr lang="en-US" sz="1200" kern="1200" dirty="0" smtClean="0">
                <a:solidFill>
                  <a:schemeClr val="tx1"/>
                </a:solidFill>
                <a:effectLst/>
                <a:latin typeface="+mn-lt"/>
                <a:ea typeface="+mn-ea"/>
                <a:cs typeface="+mn-cs"/>
              </a:rPr>
              <a:t> worker safety and labor rights, which</a:t>
            </a:r>
            <a:r>
              <a:rPr lang="en-US" sz="1200" kern="1200" baseline="0" dirty="0" smtClean="0">
                <a:solidFill>
                  <a:schemeClr val="tx1"/>
                </a:solidFill>
                <a:effectLst/>
                <a:latin typeface="+mn-lt"/>
                <a:ea typeface="+mn-ea"/>
                <a:cs typeface="+mn-cs"/>
              </a:rPr>
              <a:t> include </a:t>
            </a:r>
            <a:r>
              <a:rPr lang="en-US" sz="1200" kern="1200" dirty="0" smtClean="0">
                <a:solidFill>
                  <a:schemeClr val="tx1"/>
                </a:solidFill>
                <a:effectLst/>
                <a:latin typeface="+mn-lt"/>
                <a:ea typeface="+mn-ea"/>
                <a:cs typeface="+mn-cs"/>
              </a:rPr>
              <a:t>fair wages, equal pay between men and women, fair hours – meaning no overly long workdays, no child labor, and no forced labor.</a:t>
            </a:r>
          </a:p>
          <a:p>
            <a:pPr marL="0" lvl="0" indent="0">
              <a:buFont typeface="Arial" panose="020B0604020202020204" pitchFamily="34" charset="0"/>
              <a:buNone/>
            </a:pP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r>
              <a:rPr lang="en-US" sz="1200" kern="1200" dirty="0" smtClean="0">
                <a:solidFill>
                  <a:schemeClr val="tx1"/>
                </a:solidFill>
                <a:effectLst/>
                <a:latin typeface="+mn-lt"/>
                <a:ea typeface="+mn-ea"/>
                <a:cs typeface="+mn-cs"/>
              </a:rPr>
              <a:t>Image source:</a:t>
            </a:r>
            <a:r>
              <a:rPr lang="en-US" sz="1200" kern="1200" baseline="0" dirty="0" smtClean="0">
                <a:solidFill>
                  <a:schemeClr val="tx1"/>
                </a:solidFill>
                <a:effectLst/>
                <a:latin typeface="+mn-lt"/>
                <a:ea typeface="+mn-ea"/>
                <a:cs typeface="+mn-cs"/>
              </a:rPr>
              <a:t> http://www.globalrecyclingideas.com/wp-content/uploads/2015/05/la-0325-pin02.jpg</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A852762-1F28-42FA-95D3-BFB5D7161467}" type="slidenum">
              <a:rPr lang="en-US" smtClean="0"/>
              <a:t>16</a:t>
            </a:fld>
            <a:endParaRPr lang="en-US"/>
          </a:p>
        </p:txBody>
      </p:sp>
    </p:spTree>
    <p:extLst>
      <p:ext uri="{BB962C8B-B14F-4D97-AF65-F5344CB8AC3E}">
        <p14:creationId xmlns:p14="http://schemas.microsoft.com/office/powerpoint/2010/main" val="2855784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One example of social sustainability at the manufacturing stage is Unilever, a major corporation that produces</a:t>
            </a:r>
            <a:r>
              <a:rPr lang="en-US" sz="1200" kern="1200" baseline="0" dirty="0" smtClean="0">
                <a:solidFill>
                  <a:schemeClr val="tx1"/>
                </a:solidFill>
                <a:effectLst/>
                <a:latin typeface="+mn-lt"/>
                <a:ea typeface="+mn-ea"/>
                <a:cs typeface="+mn-cs"/>
              </a:rPr>
              <a:t> cosmetics and cleaning products, among other products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0" lvl="0" indent="0">
              <a:buFont typeface="Arial" panose="020B0604020202020204" pitchFamily="34" charset="0"/>
              <a:buNone/>
            </a:pPr>
            <a:endParaRPr lang="en-US" sz="1200" kern="1200" baseline="0" dirty="0" smtClean="0">
              <a:solidFill>
                <a:schemeClr val="tx1"/>
              </a:solidFill>
              <a:effectLst/>
              <a:latin typeface="+mn-lt"/>
              <a:ea typeface="+mn-ea"/>
              <a:cs typeface="+mn-cs"/>
            </a:endParaRPr>
          </a:p>
          <a:p>
            <a:pPr marL="0" lvl="0" indent="0">
              <a:buFont typeface="Arial" panose="020B0604020202020204" pitchFamily="34" charset="0"/>
              <a:buNone/>
            </a:pPr>
            <a:r>
              <a:rPr lang="en-US" sz="1200" kern="1200" baseline="0" dirty="0" smtClean="0">
                <a:solidFill>
                  <a:schemeClr val="tx1"/>
                </a:solidFill>
                <a:effectLst/>
                <a:latin typeface="+mn-lt"/>
                <a:ea typeface="+mn-ea"/>
                <a:cs typeface="+mn-cs"/>
              </a:rPr>
              <a:t>Unilever’s </a:t>
            </a:r>
            <a:r>
              <a:rPr lang="en-US" sz="1200" kern="1200" dirty="0" smtClean="0">
                <a:solidFill>
                  <a:schemeClr val="tx1"/>
                </a:solidFill>
                <a:effectLst/>
                <a:latin typeface="+mn-lt"/>
                <a:ea typeface="+mn-ea"/>
                <a:cs typeface="+mn-cs"/>
              </a:rPr>
              <a:t>Responsible Sourcing Policy requires all of its suppliers to follow a code that incorporates the Universal Declaration of Human Rights, the International Labor Organization’s conventions on Rights at Work, and several other international conventions on civil and economic rights. </a:t>
            </a:r>
          </a:p>
          <a:p>
            <a:pPr marL="0" lvl="0" indent="0">
              <a:buFont typeface="Arial" panose="020B0604020202020204" pitchFamily="34" charset="0"/>
              <a:buNone/>
            </a:pP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r>
              <a:rPr lang="en-US" sz="1200" kern="1200" dirty="0" smtClean="0">
                <a:solidFill>
                  <a:schemeClr val="tx1"/>
                </a:solidFill>
                <a:effectLst/>
                <a:latin typeface="+mn-lt"/>
                <a:ea typeface="+mn-ea"/>
                <a:cs typeface="+mn-cs"/>
              </a:rPr>
              <a:t>Unilever uses a</a:t>
            </a:r>
            <a:r>
              <a:rPr lang="en-US" sz="1200" kern="1200" baseline="0" dirty="0" smtClean="0">
                <a:solidFill>
                  <a:schemeClr val="tx1"/>
                </a:solidFill>
                <a:effectLst/>
                <a:latin typeface="+mn-lt"/>
                <a:ea typeface="+mn-ea"/>
                <a:cs typeface="+mn-cs"/>
              </a:rPr>
              <a:t> number of different auditing methods, where it monitors its suppliers’ performance on these standards, </a:t>
            </a:r>
            <a:r>
              <a:rPr lang="en-US" sz="1200" kern="1200" dirty="0" smtClean="0">
                <a:solidFill>
                  <a:schemeClr val="tx1"/>
                </a:solidFill>
                <a:effectLst/>
                <a:latin typeface="+mn-lt"/>
                <a:ea typeface="+mn-ea"/>
                <a:cs typeface="+mn-cs"/>
              </a:rPr>
              <a:t>to ensure that its suppliers are acting in a socially sustainable way.</a:t>
            </a:r>
          </a:p>
          <a:p>
            <a:pPr marL="0" lvl="0" indent="0">
              <a:buFont typeface="Arial" panose="020B0604020202020204" pitchFamily="34" charset="0"/>
              <a:buNone/>
            </a:pP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r>
              <a:rPr lang="en-US" sz="1200" kern="1200" dirty="0" smtClean="0">
                <a:solidFill>
                  <a:schemeClr val="tx1"/>
                </a:solidFill>
                <a:effectLst/>
                <a:latin typeface="+mn-lt"/>
                <a:ea typeface="+mn-ea"/>
                <a:cs typeface="+mn-cs"/>
              </a:rPr>
              <a:t>Image source:</a:t>
            </a:r>
            <a:r>
              <a:rPr lang="en-US" sz="1200" kern="1200" baseline="0" dirty="0" smtClean="0">
                <a:solidFill>
                  <a:schemeClr val="tx1"/>
                </a:solidFill>
                <a:effectLst/>
                <a:latin typeface="+mn-lt"/>
                <a:ea typeface="+mn-ea"/>
                <a:cs typeface="+mn-cs"/>
              </a:rPr>
              <a:t> http://www.globalrecyclingideas.com/wp-content/uploads/2015/05/la-0325-pin02.jpg</a:t>
            </a:r>
          </a:p>
          <a:p>
            <a:pPr marL="0" lvl="0" indent="0">
              <a:buFont typeface="Arial" panose="020B0604020202020204" pitchFamily="34" charset="0"/>
              <a:buNone/>
            </a:pPr>
            <a:r>
              <a:rPr lang="en-US" sz="1200" kern="1200" baseline="0" dirty="0" smtClean="0">
                <a:solidFill>
                  <a:schemeClr val="tx1"/>
                </a:solidFill>
                <a:effectLst/>
                <a:latin typeface="+mn-lt"/>
                <a:ea typeface="+mn-ea"/>
                <a:cs typeface="+mn-cs"/>
              </a:rPr>
              <a:t>Reference: https://www.unilever.com/Images/slp-unilever-responsible-sourcing-policy-2014_tcm244-409819_en.pdf ; http://www.behindthebrands.org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A852762-1F28-42FA-95D3-BFB5D7161467}" type="slidenum">
              <a:rPr lang="en-US" smtClean="0"/>
              <a:t>17</a:t>
            </a:fld>
            <a:endParaRPr lang="en-US"/>
          </a:p>
        </p:txBody>
      </p:sp>
    </p:spTree>
    <p:extLst>
      <p:ext uri="{BB962C8B-B14F-4D97-AF65-F5344CB8AC3E}">
        <p14:creationId xmlns:p14="http://schemas.microsoft.com/office/powerpoint/2010/main" val="2855784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stage in a product </a:t>
            </a:r>
            <a:r>
              <a:rPr lang="en-US" baseline="0" dirty="0" smtClean="0"/>
              <a:t>life cycle is distribution.</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18</a:t>
            </a:fld>
            <a:endParaRPr lang="en-US"/>
          </a:p>
        </p:txBody>
      </p:sp>
    </p:spTree>
    <p:extLst>
      <p:ext uri="{BB962C8B-B14F-4D97-AF65-F5344CB8AC3E}">
        <p14:creationId xmlns:p14="http://schemas.microsoft.com/office/powerpoint/2010/main" val="1714689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Common environmental concerns at this stage are mostly the greenhouse gases emitted</a:t>
            </a:r>
            <a:r>
              <a:rPr lang="en-US" sz="1200" kern="1200" baseline="0" dirty="0" smtClean="0">
                <a:solidFill>
                  <a:schemeClr val="tx1"/>
                </a:solidFill>
                <a:effectLst/>
                <a:latin typeface="+mn-lt"/>
                <a:ea typeface="+mn-ea"/>
                <a:cs typeface="+mn-cs"/>
              </a:rPr>
              <a:t> while transporting products</a:t>
            </a:r>
            <a:r>
              <a:rPr lang="en-US" sz="1200" kern="1200" dirty="0" smtClean="0">
                <a:solidFill>
                  <a:schemeClr val="tx1"/>
                </a:solidFill>
                <a:effectLst/>
                <a:latin typeface="+mn-lt"/>
                <a:ea typeface="+mn-ea"/>
                <a:cs typeface="+mn-cs"/>
              </a:rPr>
              <a:t>, as well</a:t>
            </a:r>
            <a:r>
              <a:rPr lang="en-US" sz="1200" kern="1200" baseline="0" dirty="0" smtClean="0">
                <a:solidFill>
                  <a:schemeClr val="tx1"/>
                </a:solidFill>
                <a:effectLst/>
                <a:latin typeface="+mn-lt"/>
                <a:ea typeface="+mn-ea"/>
                <a:cs typeface="+mn-cs"/>
              </a:rPr>
              <a:t> as</a:t>
            </a:r>
            <a:r>
              <a:rPr lang="en-US" sz="1200" kern="1200" dirty="0" smtClean="0">
                <a:solidFill>
                  <a:schemeClr val="tx1"/>
                </a:solidFill>
                <a:effectLst/>
                <a:latin typeface="+mn-lt"/>
                <a:ea typeface="+mn-ea"/>
                <a:cs typeface="+mn-cs"/>
              </a:rPr>
              <a:t> wasteful packaging.</a:t>
            </a:r>
          </a:p>
          <a:p>
            <a:endParaRPr lang="en-US" dirty="0" smtClean="0"/>
          </a:p>
          <a:p>
            <a:r>
              <a:rPr lang="en-US" dirty="0" smtClean="0"/>
              <a:t>Image source: https://upload.wikimedia.org/wikipedia/commons/a/a6/Coca_Cola_eStar_EV_DC_04_2012_3743.JPG</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19</a:t>
            </a:fld>
            <a:endParaRPr lang="en-US"/>
          </a:p>
        </p:txBody>
      </p:sp>
    </p:spTree>
    <p:extLst>
      <p:ext uri="{BB962C8B-B14F-4D97-AF65-F5344CB8AC3E}">
        <p14:creationId xmlns:p14="http://schemas.microsoft.com/office/powerpoint/2010/main" val="3376684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 session, we will cover the question of what is sustainable supply chain management? We will explore life cycle</a:t>
            </a:r>
            <a:r>
              <a:rPr lang="en-US" baseline="0" dirty="0" smtClean="0"/>
              <a:t> assessment as a tool, and we will touch upon the concept of cradle to cradle thinking. We will conclude with the thought that sustainable supply chain management is a key tool for corporate sustainability, and that the trend now is towards cradle to cradle thinking. This conclusion will be followed by a summary of the slides, along with a vocabulary review, a list of required and supplemental readings, websites, and videos, and your assignment for this week.</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2</a:t>
            </a:fld>
            <a:endParaRPr lang="en-US"/>
          </a:p>
        </p:txBody>
      </p:sp>
    </p:spTree>
    <p:extLst>
      <p:ext uri="{BB962C8B-B14F-4D97-AF65-F5344CB8AC3E}">
        <p14:creationId xmlns:p14="http://schemas.microsoft.com/office/powerpoint/2010/main" val="89708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In an effort to reduce these environmental impacts, Coca Cola uses electric vehicles in its fleet and has rolled out a recyclable bottle made out of plastic derived from sugar cane.</a:t>
            </a:r>
          </a:p>
          <a:p>
            <a:endParaRPr lang="en-US" dirty="0" smtClean="0"/>
          </a:p>
          <a:p>
            <a:r>
              <a:rPr lang="en-US" dirty="0" smtClean="0"/>
              <a:t>Image source: https://upload.wikimedia.org/wikipedia/commons/a/a6/Coca_Cola_eStar_EV_DC_04_2012_3743.JPG</a:t>
            </a:r>
          </a:p>
          <a:p>
            <a:r>
              <a:rPr lang="en-US" dirty="0" smtClean="0"/>
              <a:t>References: http://money.cnn.com/2015/06/04/technology/coke-plastic-plant-bottle/ ; https://www.greenbiz.com/news/2012/10/10/catch-behind-coca-colas-switch-plant-based-bottles; http://www.coca-colacompany.com/stories/a-frigid-fleet-coca-cola-unveils-first-electric-refrigerated-trucks</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20</a:t>
            </a:fld>
            <a:endParaRPr lang="en-US"/>
          </a:p>
        </p:txBody>
      </p:sp>
    </p:spTree>
    <p:extLst>
      <p:ext uri="{BB962C8B-B14F-4D97-AF65-F5344CB8AC3E}">
        <p14:creationId xmlns:p14="http://schemas.microsoft.com/office/powerpoint/2010/main" val="3376684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Common social concerns during the distribution stage</a:t>
            </a:r>
            <a:r>
              <a:rPr lang="en-US" sz="1200" kern="1200" baseline="0" dirty="0" smtClean="0">
                <a:solidFill>
                  <a:schemeClr val="tx1"/>
                </a:solidFill>
                <a:effectLst/>
                <a:latin typeface="+mn-lt"/>
                <a:ea typeface="+mn-ea"/>
                <a:cs typeface="+mn-cs"/>
              </a:rPr>
              <a:t> are the </a:t>
            </a:r>
            <a:r>
              <a:rPr lang="en-US" sz="1200" kern="1200" dirty="0" smtClean="0">
                <a:solidFill>
                  <a:schemeClr val="tx1"/>
                </a:solidFill>
                <a:effectLst/>
                <a:latin typeface="+mn-lt"/>
                <a:ea typeface="+mn-ea"/>
                <a:cs typeface="+mn-cs"/>
              </a:rPr>
              <a:t>health and safety of surrounding communities. This is especially for communities located along pipelines, major train lines, or roadways with high levels of traffic – all the areas</a:t>
            </a:r>
            <a:r>
              <a:rPr lang="en-US" sz="1200" kern="1200" baseline="0" dirty="0" smtClean="0">
                <a:solidFill>
                  <a:schemeClr val="tx1"/>
                </a:solidFill>
                <a:effectLst/>
                <a:latin typeface="+mn-lt"/>
                <a:ea typeface="+mn-ea"/>
                <a:cs typeface="+mn-cs"/>
              </a:rPr>
              <a:t> where accidents are more likely.</a:t>
            </a: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endParaRPr lang="en-US" sz="1200" kern="1200" dirty="0" smtClean="0">
              <a:solidFill>
                <a:schemeClr val="tx1"/>
              </a:solidFill>
              <a:effectLst/>
              <a:latin typeface="+mn-lt"/>
              <a:ea typeface="+mn-ea"/>
              <a:cs typeface="+mn-cs"/>
            </a:endParaRPr>
          </a:p>
          <a:p>
            <a:r>
              <a:rPr lang="en-US" dirty="0" smtClean="0"/>
              <a:t>Image source: http://www.safekids.org/koreas-model-school-zone-project</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21</a:t>
            </a:fld>
            <a:endParaRPr lang="en-US"/>
          </a:p>
        </p:txBody>
      </p:sp>
    </p:spTree>
    <p:extLst>
      <p:ext uri="{BB962C8B-B14F-4D97-AF65-F5344CB8AC3E}">
        <p14:creationId xmlns:p14="http://schemas.microsoft.com/office/powerpoint/2010/main" val="1023715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An example of social</a:t>
            </a:r>
            <a:r>
              <a:rPr lang="en-US" sz="1200" kern="1200" baseline="0" dirty="0" smtClean="0">
                <a:solidFill>
                  <a:schemeClr val="tx1"/>
                </a:solidFill>
                <a:effectLst/>
                <a:latin typeface="+mn-lt"/>
                <a:ea typeface="+mn-ea"/>
                <a:cs typeface="+mn-cs"/>
              </a:rPr>
              <a:t> sustainability here is </a:t>
            </a:r>
            <a:r>
              <a:rPr lang="en-US" sz="1200" kern="1200" dirty="0" smtClean="0">
                <a:solidFill>
                  <a:schemeClr val="tx1"/>
                </a:solidFill>
                <a:effectLst/>
                <a:latin typeface="+mn-lt"/>
                <a:ea typeface="+mn-ea"/>
                <a:cs typeface="+mn-cs"/>
              </a:rPr>
              <a:t>FedEx, which is</a:t>
            </a:r>
            <a:r>
              <a:rPr lang="en-US" sz="1200" kern="1200" baseline="0" dirty="0" smtClean="0">
                <a:solidFill>
                  <a:schemeClr val="tx1"/>
                </a:solidFill>
                <a:effectLst/>
                <a:latin typeface="+mn-lt"/>
                <a:ea typeface="+mn-ea"/>
                <a:cs typeface="+mn-cs"/>
              </a:rPr>
              <a:t> one of the major forces in global product distribution</a:t>
            </a:r>
            <a:r>
              <a:rPr lang="en-US" sz="1200" kern="1200" dirty="0" smtClean="0">
                <a:solidFill>
                  <a:schemeClr val="tx1"/>
                </a:solidFill>
                <a:effectLst/>
                <a:latin typeface="+mn-lt"/>
                <a:ea typeface="+mn-ea"/>
                <a:cs typeface="+mn-cs"/>
              </a:rPr>
              <a:t>. FedEx funds a road safety program that builds pedestrian-friendly infrastructure near schools in Brazil, China, India, the US, and several other countries. This means that the roads near schools are</a:t>
            </a:r>
            <a:r>
              <a:rPr lang="en-US" sz="1200" kern="1200" baseline="0" dirty="0" smtClean="0">
                <a:solidFill>
                  <a:schemeClr val="tx1"/>
                </a:solidFill>
                <a:effectLst/>
                <a:latin typeface="+mn-lt"/>
                <a:ea typeface="+mn-ea"/>
                <a:cs typeface="+mn-cs"/>
              </a:rPr>
              <a:t> safer for children and their parents as they go to and from school.</a:t>
            </a: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endParaRPr lang="en-US" sz="1200" kern="1200" dirty="0" smtClean="0">
              <a:solidFill>
                <a:schemeClr val="tx1"/>
              </a:solidFill>
              <a:effectLst/>
              <a:latin typeface="+mn-lt"/>
              <a:ea typeface="+mn-ea"/>
              <a:cs typeface="+mn-cs"/>
            </a:endParaRPr>
          </a:p>
          <a:p>
            <a:endParaRPr lang="en-US" dirty="0" smtClean="0"/>
          </a:p>
          <a:p>
            <a:r>
              <a:rPr lang="en-US" dirty="0" smtClean="0"/>
              <a:t>Image source: http://www.safekids.org/koreas-model-school-zone-project</a:t>
            </a:r>
          </a:p>
          <a:p>
            <a:r>
              <a:rPr lang="en-US" dirty="0" smtClean="0"/>
              <a:t>Reference: http://www.safekids.org/walk-way</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22</a:t>
            </a:fld>
            <a:endParaRPr lang="en-US"/>
          </a:p>
        </p:txBody>
      </p:sp>
    </p:spTree>
    <p:extLst>
      <p:ext uri="{BB962C8B-B14F-4D97-AF65-F5344CB8AC3E}">
        <p14:creationId xmlns:p14="http://schemas.microsoft.com/office/powerpoint/2010/main" val="1023715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stage is the use stage.</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23</a:t>
            </a:fld>
            <a:endParaRPr lang="en-US"/>
          </a:p>
        </p:txBody>
      </p:sp>
    </p:spTree>
    <p:extLst>
      <p:ext uri="{BB962C8B-B14F-4D97-AF65-F5344CB8AC3E}">
        <p14:creationId xmlns:p14="http://schemas.microsoft.com/office/powerpoint/2010/main" val="680664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Common environmental impacts during use for consumer goods such as appliances, cars, or electronics</a:t>
            </a:r>
            <a:r>
              <a:rPr lang="en-US" sz="1200" kern="1200" baseline="0" dirty="0" smtClean="0">
                <a:solidFill>
                  <a:schemeClr val="tx1"/>
                </a:solidFill>
                <a:effectLst/>
                <a:latin typeface="+mn-lt"/>
                <a:ea typeface="+mn-ea"/>
                <a:cs typeface="+mn-cs"/>
              </a:rPr>
              <a:t> are greenhouse gas</a:t>
            </a:r>
            <a:r>
              <a:rPr lang="en-US" sz="1200" kern="1200" dirty="0" smtClean="0">
                <a:solidFill>
                  <a:schemeClr val="tx1"/>
                </a:solidFill>
                <a:effectLst/>
                <a:latin typeface="+mn-lt"/>
                <a:ea typeface="+mn-ea"/>
                <a:cs typeface="+mn-cs"/>
              </a:rPr>
              <a:t> emissions and water depletion.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Image source: https://pixabay.com/p-1033640 </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24</a:t>
            </a:fld>
            <a:endParaRPr lang="en-US"/>
          </a:p>
        </p:txBody>
      </p:sp>
    </p:spTree>
    <p:extLst>
      <p:ext uri="{BB962C8B-B14F-4D97-AF65-F5344CB8AC3E}">
        <p14:creationId xmlns:p14="http://schemas.microsoft.com/office/powerpoint/2010/main" val="2108328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example of how a corporation</a:t>
            </a:r>
            <a:r>
              <a:rPr lang="en-US" sz="1200" kern="1200" baseline="0" dirty="0" smtClean="0">
                <a:solidFill>
                  <a:schemeClr val="tx1"/>
                </a:solidFill>
                <a:effectLst/>
                <a:latin typeface="+mn-lt"/>
                <a:ea typeface="+mn-ea"/>
                <a:cs typeface="+mn-cs"/>
              </a:rPr>
              <a:t> has reduced the environmental impacts of its consumer goods during use is </a:t>
            </a:r>
            <a:r>
              <a:rPr lang="en-US" sz="1200" kern="1200" dirty="0" smtClean="0">
                <a:solidFill>
                  <a:schemeClr val="tx1"/>
                </a:solidFill>
                <a:effectLst/>
                <a:latin typeface="+mn-lt"/>
                <a:ea typeface="+mn-ea"/>
                <a:cs typeface="+mn-cs"/>
              </a:rPr>
              <a:t>Siemens, which has designed</a:t>
            </a:r>
            <a:r>
              <a:rPr lang="en-US" sz="1200" kern="1200" baseline="0" dirty="0" smtClean="0">
                <a:solidFill>
                  <a:schemeClr val="tx1"/>
                </a:solidFill>
                <a:effectLst/>
                <a:latin typeface="+mn-lt"/>
                <a:ea typeface="+mn-ea"/>
                <a:cs typeface="+mn-cs"/>
              </a:rPr>
              <a:t> washing machines that are more </a:t>
            </a:r>
            <a:r>
              <a:rPr lang="en-US" sz="1200" kern="1200" dirty="0" smtClean="0">
                <a:solidFill>
                  <a:schemeClr val="tx1"/>
                </a:solidFill>
                <a:effectLst/>
                <a:latin typeface="+mn-lt"/>
                <a:ea typeface="+mn-ea"/>
                <a:cs typeface="+mn-cs"/>
              </a:rPr>
              <a:t>energy- and water-efficient.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Image source: https://pixabay.com/p-1033640 </a:t>
            </a:r>
          </a:p>
          <a:p>
            <a:r>
              <a:rPr lang="en-US" sz="1200" kern="1200" dirty="0" smtClean="0">
                <a:solidFill>
                  <a:schemeClr val="tx1"/>
                </a:solidFill>
                <a:effectLst/>
                <a:latin typeface="+mn-lt"/>
                <a:ea typeface="+mn-ea"/>
                <a:cs typeface="+mn-cs"/>
              </a:rPr>
              <a:t>Reference: https://www.bsh-group.com/presse/fileadmin/publication/Englisch/BSH_Sustainability-Report_2011_english.pdf</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25</a:t>
            </a:fld>
            <a:endParaRPr lang="en-US"/>
          </a:p>
        </p:txBody>
      </p:sp>
    </p:spTree>
    <p:extLst>
      <p:ext uri="{BB962C8B-B14F-4D97-AF65-F5344CB8AC3E}">
        <p14:creationId xmlns:p14="http://schemas.microsoft.com/office/powerpoint/2010/main" val="2108328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Common social concerns</a:t>
            </a:r>
            <a:r>
              <a:rPr lang="en-US" sz="1200" kern="1200" baseline="0" dirty="0" smtClean="0">
                <a:solidFill>
                  <a:schemeClr val="tx1"/>
                </a:solidFill>
                <a:effectLst/>
                <a:latin typeface="+mn-lt"/>
                <a:ea typeface="+mn-ea"/>
                <a:cs typeface="+mn-cs"/>
              </a:rPr>
              <a:t> during the use phase are the h</a:t>
            </a:r>
            <a:r>
              <a:rPr lang="en-US" sz="1200" kern="1200" dirty="0" smtClean="0">
                <a:solidFill>
                  <a:schemeClr val="tx1"/>
                </a:solidFill>
                <a:effectLst/>
                <a:latin typeface="+mn-lt"/>
                <a:ea typeface="+mn-ea"/>
                <a:cs typeface="+mn-cs"/>
              </a:rPr>
              <a:t>ealth, safety, and privacy of the consumer.</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Image</a:t>
            </a:r>
            <a:r>
              <a:rPr lang="en-US" sz="1200" kern="1200" baseline="0" dirty="0" smtClean="0">
                <a:solidFill>
                  <a:schemeClr val="tx1"/>
                </a:solidFill>
                <a:effectLst/>
                <a:latin typeface="+mn-lt"/>
                <a:ea typeface="+mn-ea"/>
                <a:cs typeface="+mn-cs"/>
              </a:rPr>
              <a:t> source: https://c1.staticflickr.com/3/2197/2423199243_647afcfa1e.jpg </a:t>
            </a:r>
          </a:p>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A852762-1F28-42FA-95D3-BFB5D7161467}" type="slidenum">
              <a:rPr lang="en-US" smtClean="0"/>
              <a:t>26</a:t>
            </a:fld>
            <a:endParaRPr lang="en-US"/>
          </a:p>
        </p:txBody>
      </p:sp>
    </p:spTree>
    <p:extLst>
      <p:ext uri="{BB962C8B-B14F-4D97-AF65-F5344CB8AC3E}">
        <p14:creationId xmlns:p14="http://schemas.microsoft.com/office/powerpoint/2010/main" val="1713630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example here of social sustainability during the use</a:t>
            </a:r>
            <a:r>
              <a:rPr lang="en-US" sz="1200" kern="1200" baseline="0" dirty="0" smtClean="0">
                <a:solidFill>
                  <a:schemeClr val="tx1"/>
                </a:solidFill>
                <a:effectLst/>
                <a:latin typeface="+mn-lt"/>
                <a:ea typeface="+mn-ea"/>
                <a:cs typeface="+mn-cs"/>
              </a:rPr>
              <a:t> stage is Bisphenol A, or BPA. There is some evidence that BPA lining in food packaging or baby bottles has potentially harmful effects on the health of consumers. This led </a:t>
            </a:r>
            <a:r>
              <a:rPr lang="en-US" sz="1200" kern="1200" dirty="0" smtClean="0">
                <a:solidFill>
                  <a:schemeClr val="tx1"/>
                </a:solidFill>
                <a:effectLst/>
                <a:latin typeface="+mn-lt"/>
                <a:ea typeface="+mn-ea"/>
                <a:cs typeface="+mn-cs"/>
              </a:rPr>
              <a:t>s</a:t>
            </a:r>
            <a:r>
              <a:rPr lang="en-US" sz="1200" dirty="0" smtClean="0"/>
              <a:t>everal major manufacturers – including Nestle, Heinz, and</a:t>
            </a:r>
            <a:r>
              <a:rPr lang="en-US" sz="1200" baseline="0" dirty="0" smtClean="0"/>
              <a:t> the baby bottle manufacturers Playtex and </a:t>
            </a:r>
            <a:r>
              <a:rPr lang="en-US" sz="1200" baseline="0" dirty="0" err="1" smtClean="0"/>
              <a:t>Avent</a:t>
            </a:r>
            <a:r>
              <a:rPr lang="en-US" sz="1200" dirty="0" smtClean="0"/>
              <a:t> – to remove BPA from their products</a:t>
            </a:r>
            <a:r>
              <a:rPr lang="en-US" sz="1200" baseline="0" dirty="0" smtClean="0"/>
              <a:t> in order to protect their consumers’ health.</a:t>
            </a:r>
            <a:endParaRPr lang="en-US" sz="1200" dirty="0" smtClean="0"/>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Image</a:t>
            </a:r>
            <a:r>
              <a:rPr lang="en-US" sz="1200" kern="1200" baseline="0" dirty="0" smtClean="0">
                <a:solidFill>
                  <a:schemeClr val="tx1"/>
                </a:solidFill>
                <a:effectLst/>
                <a:latin typeface="+mn-lt"/>
                <a:ea typeface="+mn-ea"/>
                <a:cs typeface="+mn-cs"/>
              </a:rPr>
              <a:t> source: https://c1.staticflickr.com/3/2197/2423199243_647afcfa1e.jpg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References: http://archive.fortune.com/2008/07/15/magazines/fortune/gunther_bpa.fortune/index.htm ; http://www.independent.co.uk/life-style/health-and-families/health-news/major-producers-to-ditch-bpa-from-packaging-2121837.html </a:t>
            </a:r>
          </a:p>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A852762-1F28-42FA-95D3-BFB5D7161467}" type="slidenum">
              <a:rPr lang="en-US" smtClean="0"/>
              <a:t>27</a:t>
            </a:fld>
            <a:endParaRPr lang="en-US"/>
          </a:p>
        </p:txBody>
      </p:sp>
    </p:spTree>
    <p:extLst>
      <p:ext uri="{BB962C8B-B14F-4D97-AF65-F5344CB8AC3E}">
        <p14:creationId xmlns:p14="http://schemas.microsoft.com/office/powerpoint/2010/main" val="1713630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stage of a life cycle is disposal.</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28</a:t>
            </a:fld>
            <a:endParaRPr lang="en-US"/>
          </a:p>
        </p:txBody>
      </p:sp>
    </p:spTree>
    <p:extLst>
      <p:ext uri="{BB962C8B-B14F-4D97-AF65-F5344CB8AC3E}">
        <p14:creationId xmlns:p14="http://schemas.microsoft.com/office/powerpoint/2010/main" val="472386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Common environmental concerns with disposal include pollution, along with land use – disposal</a:t>
            </a:r>
            <a:r>
              <a:rPr lang="en-US" sz="1200" kern="1200" baseline="0" dirty="0" smtClean="0">
                <a:solidFill>
                  <a:schemeClr val="tx1"/>
                </a:solidFill>
                <a:effectLst/>
                <a:latin typeface="+mn-lt"/>
                <a:ea typeface="+mn-ea"/>
                <a:cs typeface="+mn-cs"/>
              </a:rPr>
              <a:t> sites take up space in the landscape, and land that is used for landfills cannot be used for anything else.</a:t>
            </a:r>
          </a:p>
          <a:p>
            <a:endParaRPr lang="en-US" dirty="0" smtClean="0"/>
          </a:p>
          <a:p>
            <a:r>
              <a:rPr lang="en-US" dirty="0" smtClean="0"/>
              <a:t>Image source: https://upload.wikimedia.org/wikipedia/en/6/63/Bales_Crushed_PET_Bottles.JPG</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29</a:t>
            </a:fld>
            <a:endParaRPr lang="en-US"/>
          </a:p>
        </p:txBody>
      </p:sp>
    </p:spTree>
    <p:extLst>
      <p:ext uri="{BB962C8B-B14F-4D97-AF65-F5344CB8AC3E}">
        <p14:creationId xmlns:p14="http://schemas.microsoft.com/office/powerpoint/2010/main" val="934573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8872" indent="0">
              <a:buNone/>
            </a:pPr>
            <a:r>
              <a:rPr lang="en-US" i="1" dirty="0" smtClean="0"/>
              <a:t>By the end of this session, you will be able to: </a:t>
            </a:r>
          </a:p>
          <a:p>
            <a:pPr marL="118872" indent="0">
              <a:buNone/>
            </a:pPr>
            <a:endParaRPr lang="en-US" dirty="0" smtClean="0"/>
          </a:p>
          <a:p>
            <a:pPr marL="171450" indent="-171450">
              <a:buFont typeface="Arial" panose="020B0604020202020204" pitchFamily="34" charset="0"/>
              <a:buChar char="•"/>
            </a:pPr>
            <a:r>
              <a:rPr lang="en-US" sz="1200" dirty="0" smtClean="0"/>
              <a:t>Understand the concept of sustainable supply chain management</a:t>
            </a:r>
          </a:p>
          <a:p>
            <a:pPr marL="171450" indent="-171450">
              <a:buFont typeface="Arial" panose="020B0604020202020204" pitchFamily="34" charset="0"/>
              <a:buChar char="•"/>
            </a:pPr>
            <a:r>
              <a:rPr lang="en-US" sz="1200" dirty="0" smtClean="0"/>
              <a:t>Give examples of sustainable practices at each stage of a typical product life cycle</a:t>
            </a:r>
          </a:p>
          <a:p>
            <a:pPr marL="171450" indent="-171450">
              <a:buFont typeface="Arial" panose="020B0604020202020204" pitchFamily="34" charset="0"/>
              <a:buChar char="•"/>
            </a:pPr>
            <a:r>
              <a:rPr lang="en-US" sz="1200" dirty="0" smtClean="0"/>
              <a:t>Identify tools to assess supply chain sustainability</a:t>
            </a:r>
          </a:p>
          <a:p>
            <a:pPr marL="171450" indent="-171450">
              <a:buFont typeface="Arial" panose="020B0604020202020204" pitchFamily="34" charset="0"/>
              <a:buChar char="•"/>
            </a:pPr>
            <a:r>
              <a:rPr lang="en-US" sz="1200" dirty="0" smtClean="0"/>
              <a:t>Identify the steps in a life cycle assessment</a:t>
            </a:r>
          </a:p>
          <a:p>
            <a:pPr marL="171450" indent="-171450">
              <a:buFont typeface="Arial" panose="020B0604020202020204" pitchFamily="34" charset="0"/>
              <a:buChar char="•"/>
            </a:pPr>
            <a:r>
              <a:rPr lang="en-US" sz="1200" dirty="0" smtClean="0"/>
              <a:t>Understand and apply the concepts of cradle to cradle, the circular economy, and closing the loop</a:t>
            </a:r>
            <a:endParaRPr lang="en-US" sz="1200" dirty="0"/>
          </a:p>
        </p:txBody>
      </p:sp>
      <p:sp>
        <p:nvSpPr>
          <p:cNvPr id="4" name="Slide Number Placeholder 3"/>
          <p:cNvSpPr>
            <a:spLocks noGrp="1"/>
          </p:cNvSpPr>
          <p:nvPr>
            <p:ph type="sldNum" sz="quarter" idx="10"/>
          </p:nvPr>
        </p:nvSpPr>
        <p:spPr/>
        <p:txBody>
          <a:bodyPr/>
          <a:lstStyle/>
          <a:p>
            <a:fld id="{5A852762-1F28-42FA-95D3-BFB5D7161467}" type="slidenum">
              <a:rPr lang="en-US" smtClean="0"/>
              <a:t>3</a:t>
            </a:fld>
            <a:endParaRPr lang="en-US"/>
          </a:p>
        </p:txBody>
      </p:sp>
    </p:spTree>
    <p:extLst>
      <p:ext uri="{BB962C8B-B14F-4D97-AF65-F5344CB8AC3E}">
        <p14:creationId xmlns:p14="http://schemas.microsoft.com/office/powerpoint/2010/main" val="4148932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One example of improved</a:t>
            </a:r>
            <a:r>
              <a:rPr lang="en-US" sz="1200" kern="1200" baseline="0" dirty="0" smtClean="0">
                <a:solidFill>
                  <a:schemeClr val="tx1"/>
                </a:solidFill>
                <a:effectLst/>
                <a:latin typeface="+mn-lt"/>
                <a:ea typeface="+mn-ea"/>
                <a:cs typeface="+mn-cs"/>
              </a:rPr>
              <a:t> environmental performance in the disposal stage is </a:t>
            </a:r>
            <a:r>
              <a:rPr lang="en-US" sz="1200" kern="1200" dirty="0" smtClean="0">
                <a:solidFill>
                  <a:schemeClr val="tx1"/>
                </a:solidFill>
                <a:effectLst/>
                <a:latin typeface="+mn-lt"/>
                <a:ea typeface="+mn-ea"/>
                <a:cs typeface="+mn-cs"/>
              </a:rPr>
              <a:t>Walmart, which now turns its plastics waste into pellets and sells those</a:t>
            </a:r>
            <a:r>
              <a:rPr lang="en-US" sz="1200" kern="1200" baseline="0" dirty="0" smtClean="0">
                <a:solidFill>
                  <a:schemeClr val="tx1"/>
                </a:solidFill>
                <a:effectLst/>
                <a:latin typeface="+mn-lt"/>
                <a:ea typeface="+mn-ea"/>
                <a:cs typeface="+mn-cs"/>
              </a:rPr>
              <a:t> plastics</a:t>
            </a:r>
            <a:r>
              <a:rPr lang="en-US" sz="1200" kern="1200" dirty="0" smtClean="0">
                <a:solidFill>
                  <a:schemeClr val="tx1"/>
                </a:solidFill>
                <a:effectLst/>
                <a:latin typeface="+mn-lt"/>
                <a:ea typeface="+mn-ea"/>
                <a:cs typeface="+mn-cs"/>
              </a:rPr>
              <a:t> to packaging suppliers, which then recycle the plastics into new packaging.</a:t>
            </a:r>
          </a:p>
          <a:p>
            <a:endParaRPr lang="en-US" dirty="0" smtClean="0"/>
          </a:p>
          <a:p>
            <a:r>
              <a:rPr lang="en-US" dirty="0" smtClean="0"/>
              <a:t>Image source: https://upload.wikimedia.org/wikipedia/en/6/63/Bales_Crushed_PET_Bottles.JPG</a:t>
            </a:r>
          </a:p>
          <a:p>
            <a:r>
              <a:rPr lang="en-US" dirty="0" smtClean="0"/>
              <a:t>Reference: http://knowledge.wharton.upenn.edu/special-report/greening-the-supply-chain-best-practices-and-future-trends/</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30</a:t>
            </a:fld>
            <a:endParaRPr lang="en-US"/>
          </a:p>
        </p:txBody>
      </p:sp>
    </p:spTree>
    <p:extLst>
      <p:ext uri="{BB962C8B-B14F-4D97-AF65-F5344CB8AC3E}">
        <p14:creationId xmlns:p14="http://schemas.microsoft.com/office/powerpoint/2010/main" val="934573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main social concern in the disposal stage is the health</a:t>
            </a:r>
            <a:r>
              <a:rPr lang="en-US" sz="1200" kern="1200" baseline="0" dirty="0" smtClean="0">
                <a:solidFill>
                  <a:schemeClr val="tx1"/>
                </a:solidFill>
                <a:effectLst/>
                <a:latin typeface="+mn-lt"/>
                <a:ea typeface="+mn-ea"/>
                <a:cs typeface="+mn-cs"/>
              </a:rPr>
              <a:t> of the </a:t>
            </a:r>
            <a:r>
              <a:rPr lang="en-US" sz="1200" kern="1200" dirty="0" smtClean="0">
                <a:solidFill>
                  <a:schemeClr val="tx1"/>
                </a:solidFill>
                <a:effectLst/>
                <a:latin typeface="+mn-lt"/>
                <a:ea typeface="+mn-ea"/>
                <a:cs typeface="+mn-cs"/>
              </a:rPr>
              <a:t>community living near disposal</a:t>
            </a:r>
            <a:r>
              <a:rPr lang="en-US" sz="1200" kern="1200" baseline="0" dirty="0" smtClean="0">
                <a:solidFill>
                  <a:schemeClr val="tx1"/>
                </a:solidFill>
                <a:effectLst/>
                <a:latin typeface="+mn-lt"/>
                <a:ea typeface="+mn-ea"/>
                <a:cs typeface="+mn-cs"/>
              </a:rPr>
              <a:t> sites</a:t>
            </a:r>
            <a:r>
              <a:rPr lang="en-US" sz="1200" kern="1200" dirty="0" smtClean="0">
                <a:solidFill>
                  <a:schemeClr val="tx1"/>
                </a:solidFill>
                <a:effectLst/>
                <a:latin typeface="+mn-lt"/>
                <a:ea typeface="+mn-ea"/>
                <a:cs typeface="+mn-cs"/>
              </a:rPr>
              <a:t>. One</a:t>
            </a:r>
            <a:r>
              <a:rPr lang="en-US" sz="1200" kern="1200" baseline="0" dirty="0" smtClean="0">
                <a:solidFill>
                  <a:schemeClr val="tx1"/>
                </a:solidFill>
                <a:effectLst/>
                <a:latin typeface="+mn-lt"/>
                <a:ea typeface="+mn-ea"/>
                <a:cs typeface="+mn-cs"/>
              </a:rPr>
              <a:t> major instance of this worldwide is electronic waste or e-waste. </a:t>
            </a:r>
            <a:r>
              <a:rPr lang="en-US" sz="1200" b="0" i="0" kern="1200" baseline="0" dirty="0" smtClean="0">
                <a:solidFill>
                  <a:schemeClr val="tx1"/>
                </a:solidFill>
                <a:effectLst/>
                <a:latin typeface="+mn-lt"/>
                <a:ea typeface="+mn-ea"/>
                <a:cs typeface="+mn-cs"/>
              </a:rPr>
              <a:t>People in many poor areas around the world burn e-waste to recover the metals used in electronics. Burning these electronics pollutes the water, ground, and air. </a:t>
            </a:r>
          </a:p>
          <a:p>
            <a:pPr marL="0" lvl="0" indent="0">
              <a:buFont typeface="Arial" panose="020B0604020202020204" pitchFamily="34" charset="0"/>
              <a:buNone/>
            </a:pPr>
            <a:endParaRPr lang="en-US" sz="1200" kern="1200" baseline="0" dirty="0" smtClean="0">
              <a:solidFill>
                <a:schemeClr val="tx1"/>
              </a:solidFill>
              <a:effectLst/>
              <a:latin typeface="+mn-lt"/>
              <a:ea typeface="+mn-ea"/>
              <a:cs typeface="+mn-cs"/>
            </a:endParaRPr>
          </a:p>
          <a:p>
            <a:pPr marL="0" lvl="0" indent="0">
              <a:buFont typeface="Arial" panose="020B0604020202020204" pitchFamily="34" charset="0"/>
              <a:buNone/>
            </a:pPr>
            <a:r>
              <a:rPr lang="en-US" sz="1200" kern="1200" baseline="0" dirty="0" smtClean="0">
                <a:solidFill>
                  <a:schemeClr val="tx1"/>
                </a:solidFill>
                <a:effectLst/>
                <a:latin typeface="+mn-lt"/>
                <a:ea typeface="+mn-ea"/>
                <a:cs typeface="+mn-cs"/>
              </a:rPr>
              <a:t>Image source: Hewlett-Packard (https://www.theguardian.com/sustainable-business/sustainability-case-studies-hewlett-packard-ewaste-recycling-africa)</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31</a:t>
            </a:fld>
            <a:endParaRPr lang="en-US"/>
          </a:p>
        </p:txBody>
      </p:sp>
    </p:spTree>
    <p:extLst>
      <p:ext uri="{BB962C8B-B14F-4D97-AF65-F5344CB8AC3E}">
        <p14:creationId xmlns:p14="http://schemas.microsoft.com/office/powerpoint/2010/main" val="990730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One partial solution to this problem comes from the electronics manufacturer Hewlett</a:t>
            </a:r>
            <a:r>
              <a:rPr lang="en-US" sz="1200" kern="1200" baseline="0" dirty="0" smtClean="0">
                <a:solidFill>
                  <a:schemeClr val="tx1"/>
                </a:solidFill>
                <a:effectLst/>
                <a:latin typeface="+mn-lt"/>
                <a:ea typeface="+mn-ea"/>
                <a:cs typeface="+mn-cs"/>
              </a:rPr>
              <a:t> Packard, which </a:t>
            </a:r>
            <a:r>
              <a:rPr lang="en-US" sz="1200" kern="1200" dirty="0" smtClean="0">
                <a:solidFill>
                  <a:schemeClr val="tx1"/>
                </a:solidFill>
                <a:effectLst/>
                <a:latin typeface="+mn-lt"/>
                <a:ea typeface="+mn-ea"/>
                <a:cs typeface="+mn-cs"/>
              </a:rPr>
              <a:t>is trying to eliminate PVC, a chemical that is toxic when it is burned,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from the power cables that</a:t>
            </a:r>
            <a:r>
              <a:rPr lang="en-US" sz="1200" kern="1200" baseline="0" dirty="0" smtClean="0">
                <a:solidFill>
                  <a:schemeClr val="tx1"/>
                </a:solidFill>
                <a:effectLst/>
                <a:latin typeface="+mn-lt"/>
                <a:ea typeface="+mn-ea"/>
                <a:cs typeface="+mn-cs"/>
              </a:rPr>
              <a:t> HP</a:t>
            </a:r>
            <a:r>
              <a:rPr lang="en-US" sz="1200" kern="1200" dirty="0" smtClean="0">
                <a:solidFill>
                  <a:schemeClr val="tx1"/>
                </a:solidFill>
                <a:effectLst/>
                <a:latin typeface="+mn-lt"/>
                <a:ea typeface="+mn-ea"/>
                <a:cs typeface="+mn-cs"/>
              </a:rPr>
              <a:t> produces. In</a:t>
            </a:r>
            <a:r>
              <a:rPr lang="en-US" sz="1200" kern="1200" baseline="0" dirty="0" smtClean="0">
                <a:solidFill>
                  <a:schemeClr val="tx1"/>
                </a:solidFill>
                <a:effectLst/>
                <a:latin typeface="+mn-lt"/>
                <a:ea typeface="+mn-ea"/>
                <a:cs typeface="+mn-cs"/>
              </a:rPr>
              <a:t> the image here, we can see one of </a:t>
            </a:r>
            <a:r>
              <a:rPr lang="en-US" sz="1200" kern="1200" dirty="0" smtClean="0">
                <a:solidFill>
                  <a:schemeClr val="tx1"/>
                </a:solidFill>
                <a:effectLst/>
                <a:latin typeface="+mn-lt"/>
                <a:ea typeface="+mn-ea"/>
                <a:cs typeface="+mn-cs"/>
              </a:rPr>
              <a:t>HP’s programs to recycle and refurbish,</a:t>
            </a:r>
            <a:r>
              <a:rPr lang="en-US" sz="1200" kern="1200" baseline="0" dirty="0" smtClean="0">
                <a:solidFill>
                  <a:schemeClr val="tx1"/>
                </a:solidFill>
                <a:effectLst/>
                <a:latin typeface="+mn-lt"/>
                <a:ea typeface="+mn-ea"/>
                <a:cs typeface="+mn-cs"/>
              </a:rPr>
              <a:t> or rebuild,</a:t>
            </a:r>
            <a:r>
              <a:rPr lang="en-US" sz="1200" kern="1200" dirty="0" smtClean="0">
                <a:solidFill>
                  <a:schemeClr val="tx1"/>
                </a:solidFill>
                <a:effectLst/>
                <a:latin typeface="+mn-lt"/>
                <a:ea typeface="+mn-ea"/>
                <a:cs typeface="+mn-cs"/>
              </a:rPr>
              <a:t> electronic</a:t>
            </a:r>
            <a:r>
              <a:rPr lang="en-US" sz="1200" kern="1200" baseline="0" dirty="0" smtClean="0">
                <a:solidFill>
                  <a:schemeClr val="tx1"/>
                </a:solidFill>
                <a:effectLst/>
                <a:latin typeface="+mn-lt"/>
                <a:ea typeface="+mn-ea"/>
                <a:cs typeface="+mn-cs"/>
              </a:rPr>
              <a:t> waste, so that electronics get repaired and reused rather than burned.</a:t>
            </a:r>
          </a:p>
          <a:p>
            <a:pPr marL="171450" lvl="0" indent="-171450">
              <a:buFont typeface="Arial" panose="020B0604020202020204" pitchFamily="34" charset="0"/>
              <a:buChar char="•"/>
            </a:pPr>
            <a:endParaRPr lang="en-US" sz="1200" kern="1200" baseline="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baseline="0" dirty="0" smtClean="0">
                <a:solidFill>
                  <a:schemeClr val="tx1"/>
                </a:solidFill>
                <a:effectLst/>
                <a:latin typeface="+mn-lt"/>
                <a:ea typeface="+mn-ea"/>
                <a:cs typeface="+mn-cs"/>
              </a:rPr>
              <a:t>Image source: Hewlett-Packard (https://www.theguardian.com/sustainable-business/sustainability-case-studies-hewlett-packard-ewaste-recycling-africa)</a:t>
            </a:r>
          </a:p>
          <a:p>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32</a:t>
            </a:fld>
            <a:endParaRPr lang="en-US"/>
          </a:p>
        </p:txBody>
      </p:sp>
    </p:spTree>
    <p:extLst>
      <p:ext uri="{BB962C8B-B14F-4D97-AF65-F5344CB8AC3E}">
        <p14:creationId xmlns:p14="http://schemas.microsoft.com/office/powerpoint/2010/main" val="990730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stages</a:t>
            </a:r>
            <a:r>
              <a:rPr lang="en-US" baseline="0" dirty="0" smtClean="0"/>
              <a:t> in a product life cycle. At every stage, there are common potential environmental impacts – shown in green here – and common social impacts – show in blue here. </a:t>
            </a:r>
          </a:p>
          <a:p>
            <a:endParaRPr lang="en-US" baseline="0" dirty="0" smtClean="0"/>
          </a:p>
          <a:p>
            <a:r>
              <a:rPr lang="en-US" baseline="0" dirty="0" smtClean="0"/>
              <a:t>A product’s life cycle is a complex system, with </a:t>
            </a:r>
            <a:r>
              <a:rPr lang="en-US" dirty="0" smtClean="0"/>
              <a:t>many potential trade-offs but many potential opportunities. How can corporate leaders make decisions about where to improve? </a:t>
            </a:r>
          </a:p>
          <a:p>
            <a:endParaRPr lang="en-US" dirty="0" smtClean="0"/>
          </a:p>
          <a:p>
            <a:r>
              <a:rPr lang="en-US" dirty="0" smtClean="0"/>
              <a:t>One tool to help leaders make these decisions is </a:t>
            </a:r>
            <a:r>
              <a:rPr lang="en-US" baseline="0" dirty="0" smtClean="0"/>
              <a:t>life cycle assessment, which we will talk about next.</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33</a:t>
            </a:fld>
            <a:endParaRPr lang="en-US"/>
          </a:p>
        </p:txBody>
      </p:sp>
    </p:spTree>
    <p:extLst>
      <p:ext uri="{BB962C8B-B14F-4D97-AF65-F5344CB8AC3E}">
        <p14:creationId xmlns:p14="http://schemas.microsoft.com/office/powerpoint/2010/main" val="755151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 cycle assessment is a tool for sustainable supply chain management.</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34</a:t>
            </a:fld>
            <a:endParaRPr lang="en-US"/>
          </a:p>
        </p:txBody>
      </p:sp>
    </p:spTree>
    <p:extLst>
      <p:ext uri="{BB962C8B-B14F-4D97-AF65-F5344CB8AC3E}">
        <p14:creationId xmlns:p14="http://schemas.microsoft.com/office/powerpoint/2010/main" val="3979413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Life cycle assessment is one type</a:t>
            </a:r>
            <a:r>
              <a:rPr lang="en-US" sz="1200" kern="1200" baseline="0" dirty="0" smtClean="0">
                <a:solidFill>
                  <a:schemeClr val="tx1"/>
                </a:solidFill>
                <a:effectLst/>
                <a:latin typeface="+mn-lt"/>
                <a:ea typeface="+mn-ea"/>
                <a:cs typeface="+mn-cs"/>
              </a:rPr>
              <a:t> of tool among many. </a:t>
            </a:r>
            <a:r>
              <a:rPr lang="en-US" sz="1200" kern="1200" dirty="0" smtClean="0">
                <a:solidFill>
                  <a:schemeClr val="tx1"/>
                </a:solidFill>
                <a:effectLst/>
                <a:latin typeface="+mn-lt"/>
                <a:ea typeface="+mn-ea"/>
                <a:cs typeface="+mn-cs"/>
              </a:rPr>
              <a:t>There are dozens of tools for</a:t>
            </a:r>
            <a:r>
              <a:rPr lang="en-US" sz="1200" kern="1200" baseline="0" dirty="0" smtClean="0">
                <a:solidFill>
                  <a:schemeClr val="tx1"/>
                </a:solidFill>
                <a:effectLst/>
                <a:latin typeface="+mn-lt"/>
                <a:ea typeface="+mn-ea"/>
                <a:cs typeface="+mn-cs"/>
              </a:rPr>
              <a:t> assessing various aspects of sustainability throughout the supply chain. Several examples are shown here.</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There are eco-labels,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such as the Marine Stewardship Council for sustainably</a:t>
            </a:r>
            <a:r>
              <a:rPr lang="en-US" sz="1200" kern="1200" baseline="0" dirty="0" smtClean="0">
                <a:solidFill>
                  <a:schemeClr val="tx1"/>
                </a:solidFill>
                <a:effectLst/>
                <a:latin typeface="+mn-lt"/>
                <a:ea typeface="+mn-ea"/>
                <a:cs typeface="+mn-cs"/>
              </a:rPr>
              <a:t> caught </a:t>
            </a:r>
            <a:r>
              <a:rPr lang="en-US" sz="1200" kern="1200" dirty="0" smtClean="0">
                <a:solidFill>
                  <a:schemeClr val="tx1"/>
                </a:solidFill>
                <a:effectLst/>
                <a:latin typeface="+mn-lt"/>
                <a:ea typeface="+mn-ea"/>
                <a:cs typeface="+mn-cs"/>
              </a:rPr>
              <a:t>fish and the Forest Stewardship Council for sustainably managed forests. There are also</a:t>
            </a:r>
            <a:r>
              <a:rPr lang="en-US" sz="1200" kern="1200" baseline="0" dirty="0" smtClean="0">
                <a:solidFill>
                  <a:schemeClr val="tx1"/>
                </a:solidFill>
                <a:effectLst/>
                <a:latin typeface="+mn-lt"/>
                <a:ea typeface="+mn-ea"/>
                <a:cs typeface="+mn-cs"/>
              </a:rPr>
              <a:t> fair trade labels, which certify that </a:t>
            </a:r>
            <a:r>
              <a:rPr lang="en-US" sz="1200" kern="1200" dirty="0" smtClean="0">
                <a:solidFill>
                  <a:schemeClr val="tx1"/>
                </a:solidFill>
                <a:effectLst/>
                <a:latin typeface="+mn-lt"/>
                <a:ea typeface="+mn-ea"/>
                <a:cs typeface="+mn-cs"/>
              </a:rPr>
              <a:t>suppliers and workers receive fair wages for their work.</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There are also specific methods for calculating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environmental impacts. Companies can calculate</a:t>
            </a:r>
            <a:r>
              <a:rPr lang="en-US" sz="1200" kern="1200" baseline="0" dirty="0" smtClean="0">
                <a:solidFill>
                  <a:schemeClr val="tx1"/>
                </a:solidFill>
                <a:effectLst/>
                <a:latin typeface="+mn-lt"/>
                <a:ea typeface="+mn-ea"/>
                <a:cs typeface="+mn-cs"/>
              </a:rPr>
              <a:t> their w</a:t>
            </a:r>
            <a:r>
              <a:rPr lang="en-US" sz="1200" kern="1200" dirty="0" smtClean="0">
                <a:solidFill>
                  <a:schemeClr val="tx1"/>
                </a:solidFill>
                <a:effectLst/>
                <a:latin typeface="+mn-lt"/>
                <a:ea typeface="+mn-ea"/>
                <a:cs typeface="+mn-cs"/>
              </a:rPr>
              <a:t>ater footprint. One increasingly important tool is the greenhous</a:t>
            </a:r>
            <a:r>
              <a:rPr lang="en-US" sz="1200" kern="1200" baseline="0" dirty="0" smtClean="0">
                <a:solidFill>
                  <a:schemeClr val="tx1"/>
                </a:solidFill>
                <a:effectLst/>
                <a:latin typeface="+mn-lt"/>
                <a:ea typeface="+mn-ea"/>
                <a:cs typeface="+mn-cs"/>
              </a:rPr>
              <a:t>e gas protocol, which calculates </a:t>
            </a:r>
            <a:r>
              <a:rPr lang="en-US" sz="1200" kern="1200" dirty="0" smtClean="0">
                <a:solidFill>
                  <a:schemeClr val="tx1"/>
                </a:solidFill>
                <a:effectLst/>
                <a:latin typeface="+mn-lt"/>
                <a:ea typeface="+mn-ea"/>
                <a:cs typeface="+mn-cs"/>
              </a:rPr>
              <a:t>the greenhouse gasses emitted across a product’s life cycle. This will be covered in more detail in </a:t>
            </a:r>
            <a:r>
              <a:rPr lang="en-US" sz="1200" kern="1200" baseline="0" dirty="0" smtClean="0">
                <a:solidFill>
                  <a:schemeClr val="tx1"/>
                </a:solidFill>
                <a:effectLst/>
                <a:latin typeface="+mn-lt"/>
                <a:ea typeface="+mn-ea"/>
                <a:cs typeface="+mn-cs"/>
              </a:rPr>
              <a:t>later weeks. There is also the Global Reporting Initiative, which attempts to measure a company’s c</a:t>
            </a:r>
            <a:r>
              <a:rPr lang="en-US" dirty="0" smtClean="0"/>
              <a:t>omprehensive sustainability.</a:t>
            </a:r>
            <a:r>
              <a:rPr lang="en-US" baseline="0" dirty="0" smtClean="0"/>
              <a:t> There will be more on this in later weeks as well.</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35</a:t>
            </a:fld>
            <a:endParaRPr lang="en-US"/>
          </a:p>
        </p:txBody>
      </p:sp>
    </p:spTree>
    <p:extLst>
      <p:ext uri="{BB962C8B-B14F-4D97-AF65-F5344CB8AC3E}">
        <p14:creationId xmlns:p14="http://schemas.microsoft.com/office/powerpoint/2010/main" val="2494148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Unlike these specific tools, life</a:t>
            </a:r>
            <a:r>
              <a:rPr lang="en-US" sz="1200" kern="1200" baseline="0" dirty="0" smtClean="0">
                <a:solidFill>
                  <a:schemeClr val="tx1"/>
                </a:solidFill>
                <a:effectLst/>
                <a:latin typeface="+mn-lt"/>
                <a:ea typeface="+mn-ea"/>
                <a:cs typeface="+mn-cs"/>
              </a:rPr>
              <a:t> cycle assessment is not a method for calculating, but a standard process of asking and answering certain questions.</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fact, life cycle assessment is defined by the international standards ISO fourteen oh four</a:t>
            </a:r>
            <a:r>
              <a:rPr lang="en-US" sz="1200" kern="1200" baseline="0" dirty="0" smtClean="0">
                <a:solidFill>
                  <a:schemeClr val="tx1"/>
                </a:solidFill>
                <a:effectLst/>
                <a:latin typeface="+mn-lt"/>
                <a:ea typeface="+mn-ea"/>
                <a:cs typeface="+mn-cs"/>
              </a:rPr>
              <a:t> oh</a:t>
            </a:r>
            <a:r>
              <a:rPr lang="en-US" sz="1200" kern="1200" dirty="0" smtClean="0">
                <a:solidFill>
                  <a:schemeClr val="tx1"/>
                </a:solidFill>
                <a:effectLst/>
                <a:latin typeface="+mn-lt"/>
                <a:ea typeface="+mn-ea"/>
                <a:cs typeface="+mn-cs"/>
              </a:rPr>
              <a:t> and ISO fourteen oh four four.</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a:t>
            </a:r>
            <a:r>
              <a:rPr lang="en-US" sz="1200" kern="1200" baseline="0" dirty="0" smtClean="0">
                <a:solidFill>
                  <a:schemeClr val="tx1"/>
                </a:solidFill>
                <a:effectLst/>
                <a:latin typeface="+mn-lt"/>
                <a:ea typeface="+mn-ea"/>
                <a:cs typeface="+mn-cs"/>
              </a:rPr>
              <a:t> international standards define</a:t>
            </a:r>
            <a:r>
              <a:rPr lang="en-US" sz="1200" kern="1200" dirty="0" smtClean="0">
                <a:solidFill>
                  <a:schemeClr val="tx1"/>
                </a:solidFill>
                <a:effectLst/>
                <a:latin typeface="+mn-lt"/>
                <a:ea typeface="+mn-ea"/>
                <a:cs typeface="+mn-cs"/>
              </a:rPr>
              <a:t> a standard process – one which this</a:t>
            </a:r>
            <a:r>
              <a:rPr lang="en-US" sz="1200" kern="1200" baseline="0" dirty="0" smtClean="0">
                <a:solidFill>
                  <a:schemeClr val="tx1"/>
                </a:solidFill>
                <a:effectLst/>
                <a:latin typeface="+mn-lt"/>
                <a:ea typeface="+mn-ea"/>
                <a:cs typeface="+mn-cs"/>
              </a:rPr>
              <a:t> week’s intro video walks through with the example of an automobile. The steps include</a:t>
            </a:r>
            <a:r>
              <a:rPr lang="en-US" sz="1200" kern="1200" dirty="0" smtClean="0">
                <a:solidFill>
                  <a:schemeClr val="tx1"/>
                </a:solidFill>
                <a:effectLst/>
                <a:latin typeface="+mn-lt"/>
                <a:ea typeface="+mn-ea"/>
                <a:cs typeface="+mn-cs"/>
              </a:rPr>
              <a:t>: </a:t>
            </a:r>
          </a:p>
          <a:p>
            <a:pPr lvl="0"/>
            <a:endParaRPr lang="en-US" sz="1200" kern="1200" dirty="0" smtClean="0">
              <a:solidFill>
                <a:schemeClr val="tx1"/>
              </a:solidFill>
              <a:effectLst/>
              <a:latin typeface="+mn-lt"/>
              <a:ea typeface="+mn-ea"/>
              <a:cs typeface="+mn-cs"/>
            </a:endParaRPr>
          </a:p>
          <a:p>
            <a:pPr marL="171450" lvl="0" indent="-171450">
              <a:buFontTx/>
              <a:buChar char="-"/>
            </a:pPr>
            <a:r>
              <a:rPr lang="en-US" sz="1200" kern="1200" dirty="0" smtClean="0">
                <a:solidFill>
                  <a:schemeClr val="tx1"/>
                </a:solidFill>
                <a:effectLst/>
                <a:latin typeface="+mn-lt"/>
                <a:ea typeface="+mn-ea"/>
                <a:cs typeface="+mn-cs"/>
              </a:rPr>
              <a:t>First is goal and scope definition, where you ask: what is the purpose of the life cycle assessment? What are the boundaries</a:t>
            </a:r>
            <a:r>
              <a:rPr lang="en-US" sz="1200" kern="1200" baseline="0" dirty="0" smtClean="0">
                <a:solidFill>
                  <a:schemeClr val="tx1"/>
                </a:solidFill>
                <a:effectLst/>
                <a:latin typeface="+mn-lt"/>
                <a:ea typeface="+mn-ea"/>
                <a:cs typeface="+mn-cs"/>
              </a:rPr>
              <a:t> of a product’s life cycle?</a:t>
            </a:r>
            <a:endParaRPr lang="en-US" sz="1200" kern="1200" dirty="0" smtClean="0">
              <a:solidFill>
                <a:schemeClr val="tx1"/>
              </a:solidFill>
              <a:effectLst/>
              <a:latin typeface="+mn-lt"/>
              <a:ea typeface="+mn-ea"/>
              <a:cs typeface="+mn-cs"/>
            </a:endParaRPr>
          </a:p>
          <a:p>
            <a:pPr marL="171450" lvl="0" indent="-171450">
              <a:buFontTx/>
              <a:buChar char="-"/>
            </a:pPr>
            <a:r>
              <a:rPr lang="en-US" sz="1200" kern="1200" dirty="0" smtClean="0">
                <a:solidFill>
                  <a:schemeClr val="tx1"/>
                </a:solidFill>
                <a:effectLst/>
                <a:latin typeface="+mn-lt"/>
                <a:ea typeface="+mn-ea"/>
                <a:cs typeface="+mn-cs"/>
              </a:rPr>
              <a:t>Second is inventory analysis,</a:t>
            </a:r>
            <a:r>
              <a:rPr lang="en-US" sz="1200" kern="1200" baseline="0" dirty="0" smtClean="0">
                <a:solidFill>
                  <a:schemeClr val="tx1"/>
                </a:solidFill>
                <a:effectLst/>
                <a:latin typeface="+mn-lt"/>
                <a:ea typeface="+mn-ea"/>
                <a:cs typeface="+mn-cs"/>
              </a:rPr>
              <a:t> where you ask: </a:t>
            </a:r>
            <a:r>
              <a:rPr lang="en-US" sz="1200" kern="1200" dirty="0" smtClean="0">
                <a:solidFill>
                  <a:schemeClr val="tx1"/>
                </a:solidFill>
                <a:effectLst/>
                <a:latin typeface="+mn-lt"/>
                <a:ea typeface="+mn-ea"/>
                <a:cs typeface="+mn-cs"/>
              </a:rPr>
              <a:t>what are the inputs and outputs of the product?</a:t>
            </a:r>
          </a:p>
          <a:p>
            <a:pPr marL="171450" lvl="0" indent="-171450">
              <a:buFontTx/>
              <a:buChar char="-"/>
            </a:pPr>
            <a:r>
              <a:rPr lang="en-US" sz="1200" kern="1200" dirty="0" smtClean="0">
                <a:solidFill>
                  <a:schemeClr val="tx1"/>
                </a:solidFill>
                <a:effectLst/>
                <a:latin typeface="+mn-lt"/>
                <a:ea typeface="+mn-ea"/>
                <a:cs typeface="+mn-cs"/>
              </a:rPr>
              <a:t>Third is impact assessment, where you ask: what environmental impacts do the inputs, outputs, and process all have?</a:t>
            </a:r>
          </a:p>
          <a:p>
            <a:pPr marL="171450" lvl="0" indent="-171450">
              <a:buFontTx/>
              <a:buChar char="-"/>
            </a:pPr>
            <a:r>
              <a:rPr lang="en-US" sz="1200" kern="1200" dirty="0" smtClean="0">
                <a:solidFill>
                  <a:schemeClr val="tx1"/>
                </a:solidFill>
                <a:effectLst/>
                <a:latin typeface="+mn-lt"/>
                <a:ea typeface="+mn-ea"/>
                <a:cs typeface="+mn-cs"/>
              </a:rPr>
              <a:t>And last is interpretation, where you ask: what can the company do about the impacts?</a:t>
            </a:r>
          </a:p>
          <a:p>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36</a:t>
            </a:fld>
            <a:endParaRPr lang="en-US"/>
          </a:p>
        </p:txBody>
      </p:sp>
    </p:spTree>
    <p:extLst>
      <p:ext uri="{BB962C8B-B14F-4D97-AF65-F5344CB8AC3E}">
        <p14:creationId xmlns:p14="http://schemas.microsoft.com/office/powerpoint/2010/main" val="330165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uses LCA?</a:t>
            </a:r>
          </a:p>
          <a:p>
            <a:endParaRPr lang="en-US" dirty="0" smtClean="0"/>
          </a:p>
          <a:p>
            <a:r>
              <a:rPr lang="en-US" dirty="0" smtClean="0"/>
              <a:t>LCA is a widely used tool, in all sectors, in all regions.</a:t>
            </a:r>
            <a:r>
              <a:rPr lang="en-US" baseline="0" dirty="0" smtClean="0"/>
              <a:t> As an example of the reach of life cycle thinking: this image is the Life Cycle Initiative Community Map – it shows the locations of the nearly 3000 members of the Life Cycle Initiative Community, a network of corporations, non-profits, and research institutions that are working to implement life cycle thinking. </a:t>
            </a:r>
          </a:p>
          <a:p>
            <a:endParaRPr lang="en-US" baseline="0" dirty="0" smtClean="0"/>
          </a:p>
          <a:p>
            <a:r>
              <a:rPr lang="en-US" baseline="0" dirty="0" smtClean="0"/>
              <a:t>That said, major transnational corporations tend to be in the forefront of LCA use. This is likely because they have global supply chains as well as major reputations to protect. They also have the resources to perform LCAs. Transnational corporations who have done LCAs include Tetra Pak, 3M, Nokia, Patagonia, Danone, Unilever, Ford, the Brazilian cosmetics company Natura, and many others.</a:t>
            </a:r>
          </a:p>
          <a:p>
            <a:endParaRPr lang="en-US" baseline="0" dirty="0" smtClean="0"/>
          </a:p>
          <a:p>
            <a:r>
              <a:rPr lang="en-US" baseline="0" dirty="0" smtClean="0"/>
              <a:t>References: http://www.lifecycleinitiative.org/tag/lct-illustration/</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37</a:t>
            </a:fld>
            <a:endParaRPr lang="en-US"/>
          </a:p>
        </p:txBody>
      </p:sp>
    </p:spTree>
    <p:extLst>
      <p:ext uri="{BB962C8B-B14F-4D97-AF65-F5344CB8AC3E}">
        <p14:creationId xmlns:p14="http://schemas.microsoft.com/office/powerpoint/2010/main" val="678219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a:t>
            </a:r>
            <a:r>
              <a:rPr lang="en-US" baseline="0" dirty="0" smtClean="0"/>
              <a:t> cycle assessments, as defined in the international standards ISO fourteen oh four oh and ISO fourteen oh four </a:t>
            </a:r>
            <a:r>
              <a:rPr lang="en-US" baseline="0" dirty="0" err="1" smtClean="0"/>
              <a:t>four</a:t>
            </a:r>
            <a:r>
              <a:rPr lang="en-US" baseline="0" dirty="0" smtClean="0"/>
              <a:t>, are designed to </a:t>
            </a:r>
            <a:r>
              <a:rPr lang="en-US" sz="1200" kern="1200" dirty="0" smtClean="0">
                <a:solidFill>
                  <a:schemeClr val="tx1"/>
                </a:solidFill>
                <a:effectLst/>
                <a:latin typeface="+mn-lt"/>
                <a:ea typeface="+mn-ea"/>
                <a:cs typeface="+mn-cs"/>
              </a:rPr>
              <a:t>assess environmental impacts only – seen here in green – and not to include </a:t>
            </a:r>
            <a:r>
              <a:rPr lang="en-US" sz="1200" kern="1200" baseline="0" dirty="0" smtClean="0">
                <a:solidFill>
                  <a:schemeClr val="tx1"/>
                </a:solidFill>
                <a:effectLst/>
                <a:latin typeface="+mn-lt"/>
                <a:ea typeface="+mn-ea"/>
                <a:cs typeface="+mn-cs"/>
              </a:rPr>
              <a:t>social concerns, seen here in blue</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38</a:t>
            </a:fld>
            <a:endParaRPr lang="en-US"/>
          </a:p>
        </p:txBody>
      </p:sp>
    </p:spTree>
    <p:extLst>
      <p:ext uri="{BB962C8B-B14F-4D97-AF65-F5344CB8AC3E}">
        <p14:creationId xmlns:p14="http://schemas.microsoft.com/office/powerpoint/2010/main" val="755151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Social life cycle assessment, or S-LCA, is a similar process to track a company’s social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not as frequently used as the LCA, and is</a:t>
            </a:r>
            <a:r>
              <a:rPr lang="en-US" sz="1200" kern="1200" baseline="0" dirty="0" smtClean="0">
                <a:solidFill>
                  <a:schemeClr val="tx1"/>
                </a:solidFill>
                <a:effectLst/>
                <a:latin typeface="+mn-lt"/>
                <a:ea typeface="+mn-ea"/>
                <a:cs typeface="+mn-cs"/>
              </a:rPr>
              <a:t> not subject to international standards, </a:t>
            </a:r>
            <a:r>
              <a:rPr lang="en-US" sz="1200" kern="1200" dirty="0" smtClean="0">
                <a:solidFill>
                  <a:schemeClr val="tx1"/>
                </a:solidFill>
                <a:effectLst/>
                <a:latin typeface="+mn-lt"/>
                <a:ea typeface="+mn-ea"/>
                <a:cs typeface="+mn-cs"/>
              </a:rPr>
              <a:t>but it is becoming more widespread.</a:t>
            </a:r>
          </a:p>
        </p:txBody>
      </p:sp>
      <p:sp>
        <p:nvSpPr>
          <p:cNvPr id="4" name="Slide Number Placeholder 3"/>
          <p:cNvSpPr>
            <a:spLocks noGrp="1"/>
          </p:cNvSpPr>
          <p:nvPr>
            <p:ph type="sldNum" sz="quarter" idx="10"/>
          </p:nvPr>
        </p:nvSpPr>
        <p:spPr/>
        <p:txBody>
          <a:bodyPr/>
          <a:lstStyle/>
          <a:p>
            <a:fld id="{5A852762-1F28-42FA-95D3-BFB5D7161467}" type="slidenum">
              <a:rPr lang="en-US" smtClean="0"/>
              <a:t>39</a:t>
            </a:fld>
            <a:endParaRPr lang="en-US"/>
          </a:p>
        </p:txBody>
      </p:sp>
    </p:spTree>
    <p:extLst>
      <p:ext uri="{BB962C8B-B14F-4D97-AF65-F5344CB8AC3E}">
        <p14:creationId xmlns:p14="http://schemas.microsoft.com/office/powerpoint/2010/main" val="755151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is sustainable supply chain management?</a:t>
            </a:r>
          </a:p>
          <a:p>
            <a:endParaRPr lang="en-US" sz="1200" i="0" dirty="0" smtClean="0"/>
          </a:p>
          <a:p>
            <a:r>
              <a:rPr lang="en-US" sz="1200" i="0" dirty="0" smtClean="0"/>
              <a:t>Sustainable</a:t>
            </a:r>
            <a:r>
              <a:rPr lang="en-US" sz="1200" i="0" baseline="0" dirty="0" smtClean="0"/>
              <a:t> supply chain management means </a:t>
            </a:r>
            <a:r>
              <a:rPr lang="en-US" sz="3200" i="0" dirty="0" smtClean="0"/>
              <a:t>comprehensively managing the environmental and social impacts of a product’s complete lifecycle </a:t>
            </a:r>
            <a:r>
              <a:rPr lang="en-US" sz="3200" i="0" baseline="0" dirty="0" smtClean="0"/>
              <a:t>– through the process of extraction, manufacturing, distribution, use, and disposal.</a:t>
            </a:r>
          </a:p>
          <a:p>
            <a:endParaRPr lang="en-US" sz="3200" i="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called looking at a product from </a:t>
            </a:r>
            <a:r>
              <a:rPr lang="en-US" sz="1200" i="1" kern="1200" dirty="0" smtClean="0">
                <a:solidFill>
                  <a:schemeClr val="tx1"/>
                </a:solidFill>
                <a:effectLst/>
                <a:latin typeface="+mn-lt"/>
                <a:ea typeface="+mn-ea"/>
                <a:cs typeface="+mn-cs"/>
              </a:rPr>
              <a:t>cradle to grave</a:t>
            </a:r>
            <a:r>
              <a:rPr lang="en-US"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5A852762-1F28-42FA-95D3-BFB5D7161467}" type="slidenum">
              <a:rPr lang="en-US" smtClean="0"/>
              <a:t>4</a:t>
            </a:fld>
            <a:endParaRPr lang="en-US"/>
          </a:p>
        </p:txBody>
      </p:sp>
    </p:spTree>
    <p:extLst>
      <p:ext uri="{BB962C8B-B14F-4D97-AF65-F5344CB8AC3E}">
        <p14:creationId xmlns:p14="http://schemas.microsoft.com/office/powerpoint/2010/main" val="7551516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Why do</a:t>
            </a:r>
            <a:r>
              <a:rPr lang="en-US" sz="1200" kern="1200" baseline="0" dirty="0" smtClean="0">
                <a:solidFill>
                  <a:schemeClr val="tx1"/>
                </a:solidFill>
                <a:effectLst/>
                <a:latin typeface="+mn-lt"/>
                <a:ea typeface="+mn-ea"/>
                <a:cs typeface="+mn-cs"/>
              </a:rPr>
              <a:t> an LCA?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LCAs</a:t>
            </a:r>
            <a:r>
              <a:rPr lang="en-US" sz="1200" kern="1200" baseline="0" dirty="0" smtClean="0">
                <a:solidFill>
                  <a:schemeClr val="tx1"/>
                </a:solidFill>
                <a:effectLst/>
                <a:latin typeface="+mn-lt"/>
                <a:ea typeface="+mn-ea"/>
                <a:cs typeface="+mn-cs"/>
              </a:rPr>
              <a:t> are </a:t>
            </a:r>
            <a:r>
              <a:rPr lang="en-US" sz="1200" kern="1200" dirty="0" smtClean="0">
                <a:solidFill>
                  <a:schemeClr val="tx1"/>
                </a:solidFill>
                <a:effectLst/>
                <a:latin typeface="+mn-lt"/>
                <a:ea typeface="+mn-ea"/>
                <a:cs typeface="+mn-cs"/>
              </a:rPr>
              <a:t>a way to more accurately measure, track, audit the materials and energy used by a product from cradle to grave.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transparency that results</a:t>
            </a:r>
            <a:r>
              <a:rPr lang="en-US" sz="1200" kern="1200" baseline="0" dirty="0" smtClean="0">
                <a:solidFill>
                  <a:schemeClr val="tx1"/>
                </a:solidFill>
                <a:effectLst/>
                <a:latin typeface="+mn-lt"/>
                <a:ea typeface="+mn-ea"/>
                <a:cs typeface="+mn-cs"/>
              </a:rPr>
              <a:t> from an LCA</a:t>
            </a:r>
            <a:r>
              <a:rPr lang="en-US" sz="1200" kern="1200" dirty="0" smtClean="0">
                <a:solidFill>
                  <a:schemeClr val="tx1"/>
                </a:solidFill>
                <a:effectLst/>
                <a:latin typeface="+mn-lt"/>
                <a:ea typeface="+mn-ea"/>
                <a:cs typeface="+mn-cs"/>
              </a:rPr>
              <a:t> allows companies to make better decisions about how to improve a product’s environmental impact</a:t>
            </a:r>
            <a:r>
              <a:rPr lang="en-US" sz="1200" kern="1200" baseline="0" dirty="0" smtClean="0">
                <a:solidFill>
                  <a:schemeClr val="tx1"/>
                </a:solidFill>
                <a:effectLst/>
                <a:latin typeface="+mn-lt"/>
                <a:ea typeface="+mn-ea"/>
                <a:cs typeface="+mn-cs"/>
              </a:rPr>
              <a:t>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And this, in turn, </a:t>
            </a:r>
            <a:r>
              <a:rPr lang="en-US" sz="1200" kern="1200" dirty="0" smtClean="0">
                <a:solidFill>
                  <a:schemeClr val="tx1"/>
                </a:solidFill>
                <a:effectLst/>
                <a:latin typeface="+mn-lt"/>
                <a:ea typeface="+mn-ea"/>
                <a:cs typeface="+mn-cs"/>
              </a:rPr>
              <a:t>improves the company’s Triple</a:t>
            </a:r>
            <a:r>
              <a:rPr lang="en-US" sz="1200" kern="1200" baseline="0" dirty="0" smtClean="0">
                <a:solidFill>
                  <a:schemeClr val="tx1"/>
                </a:solidFill>
                <a:effectLst/>
                <a:latin typeface="+mn-lt"/>
                <a:ea typeface="+mn-ea"/>
                <a:cs typeface="+mn-cs"/>
              </a:rPr>
              <a:t> Bottom Line</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40</a:t>
            </a:fld>
            <a:endParaRPr lang="en-US"/>
          </a:p>
        </p:txBody>
      </p:sp>
    </p:spTree>
    <p:extLst>
      <p:ext uri="{BB962C8B-B14F-4D97-AF65-F5344CB8AC3E}">
        <p14:creationId xmlns:p14="http://schemas.microsoft.com/office/powerpoint/2010/main" val="2078617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last section introduces</a:t>
            </a:r>
            <a:r>
              <a:rPr lang="en-US" baseline="0" dirty="0" smtClean="0"/>
              <a:t> the concepts of cradle to cradle, the circular economy, and closing the loop.</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41</a:t>
            </a:fld>
            <a:endParaRPr lang="en-US"/>
          </a:p>
        </p:txBody>
      </p:sp>
    </p:spTree>
    <p:extLst>
      <p:ext uri="{BB962C8B-B14F-4D97-AF65-F5344CB8AC3E}">
        <p14:creationId xmlns:p14="http://schemas.microsoft.com/office/powerpoint/2010/main" val="3979413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talked so far mostly about product lifecycles from cradle (that is, extraction) to grave (that is, disposal).</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42</a:t>
            </a:fld>
            <a:endParaRPr lang="en-US"/>
          </a:p>
        </p:txBody>
      </p:sp>
    </p:spTree>
    <p:extLst>
      <p:ext uri="{BB962C8B-B14F-4D97-AF65-F5344CB8AC3E}">
        <p14:creationId xmlns:p14="http://schemas.microsoft.com/office/powerpoint/2010/main" val="755151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increasingly, sustainability experts seek to transform supply chains and even entire economies to what can be called “cradle to cradle.”</a:t>
            </a:r>
          </a:p>
          <a:p>
            <a:endParaRPr lang="en-US" dirty="0" smtClean="0"/>
          </a:p>
          <a:p>
            <a:r>
              <a:rPr lang="en-US" dirty="0" smtClean="0"/>
              <a:t>As</a:t>
            </a:r>
            <a:r>
              <a:rPr lang="en-US" baseline="0" dirty="0" smtClean="0"/>
              <a:t> you can see here, the ideal is to have a product that goes from manufacturing to distribution to use – and then its materials are reused through a process of reclamation. Those materials are used for the next cycle of manufacturing.</a:t>
            </a:r>
          </a:p>
          <a:p>
            <a:endParaRPr lang="en-US" baseline="0" dirty="0" smtClean="0"/>
          </a:p>
          <a:p>
            <a:r>
              <a:rPr lang="en-US" baseline="0" dirty="0" smtClean="0"/>
              <a:t>It uses no raw materials – and so there is no extraction stage, and no resource depletion. </a:t>
            </a:r>
          </a:p>
          <a:p>
            <a:endParaRPr lang="en-US" baseline="0" dirty="0" smtClean="0"/>
          </a:p>
          <a:p>
            <a:r>
              <a:rPr lang="en-US" baseline="0" dirty="0" smtClean="0"/>
              <a:t>The ideal is also to have a product that produces no waste – so there is no disposal stage, and no waste in landfills.</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43</a:t>
            </a:fld>
            <a:endParaRPr lang="en-US"/>
          </a:p>
        </p:txBody>
      </p:sp>
    </p:spTree>
    <p:extLst>
      <p:ext uri="{BB962C8B-B14F-4D97-AF65-F5344CB8AC3E}">
        <p14:creationId xmlns:p14="http://schemas.microsoft.com/office/powerpoint/2010/main" val="133678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The term cradle to cradle comes </a:t>
            </a:r>
            <a:r>
              <a:rPr lang="en-US" sz="1200" kern="1200" dirty="0" smtClean="0">
                <a:solidFill>
                  <a:schemeClr val="tx1"/>
                </a:solidFill>
                <a:effectLst/>
                <a:latin typeface="+mn-lt"/>
                <a:ea typeface="+mn-ea"/>
                <a:cs typeface="+mn-cs"/>
              </a:rPr>
              <a:t>from a 2002 book called cradle to cradle,</a:t>
            </a:r>
            <a:r>
              <a:rPr lang="en-US" sz="1200" kern="1200" baseline="0" dirty="0" smtClean="0">
                <a:solidFill>
                  <a:schemeClr val="tx1"/>
                </a:solidFill>
                <a:effectLst/>
                <a:latin typeface="+mn-lt"/>
                <a:ea typeface="+mn-ea"/>
                <a:cs typeface="+mn-cs"/>
              </a:rPr>
              <a:t> and the idea behind it is that “Waste Equals Food” – that all waste has the potential to be used to create something new.</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One example they give in the book is a cherry. When a cherry rots on the ground, it is not wasted – it has the potential to grow into a new tree.</a:t>
            </a:r>
            <a:endParaRPr lang="en-US" dirty="0" smtClean="0"/>
          </a:p>
          <a:p>
            <a:endParaRPr lang="en-US" dirty="0" smtClean="0"/>
          </a:p>
          <a:p>
            <a:r>
              <a:rPr lang="en-US" dirty="0" smtClean="0"/>
              <a:t>Image source: https://twitter.com/wastequalsfood </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44</a:t>
            </a:fld>
            <a:endParaRPr lang="en-US"/>
          </a:p>
        </p:txBody>
      </p:sp>
    </p:spTree>
    <p:extLst>
      <p:ext uri="{BB962C8B-B14F-4D97-AF65-F5344CB8AC3E}">
        <p14:creationId xmlns:p14="http://schemas.microsoft.com/office/powerpoint/2010/main" val="4195114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There are, in fact, three different terms that describe</a:t>
            </a:r>
            <a:r>
              <a:rPr lang="en-US" sz="1200" i="0" baseline="0" dirty="0" smtClean="0"/>
              <a:t> basically the same idea of a circular system.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“Cradle to cradle,” “circular economy” and “closed loop” are often used synonymously to talk about the same</a:t>
            </a:r>
            <a:r>
              <a:rPr lang="en-US" sz="1200" i="0" baseline="0" dirty="0" smtClean="0"/>
              <a:t> idea</a:t>
            </a:r>
            <a:r>
              <a:rPr lang="en-US" sz="1200" i="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Cradle to cradle usually refers to the philosophy or mindset of waste</a:t>
            </a:r>
            <a:r>
              <a:rPr lang="en-US" sz="1200" i="0" baseline="0" dirty="0" smtClean="0"/>
              <a:t> being potentially useful.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The term circular economy usually refers to an entire economic system where resources are used for as long as</a:t>
            </a:r>
            <a:r>
              <a:rPr lang="en-US" sz="1200" i="0" baseline="0" dirty="0" smtClean="0"/>
              <a:t> possible and then recovered or reused rather than discarded</a:t>
            </a:r>
            <a:r>
              <a:rPr lang="en-US" sz="1200" i="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And closing</a:t>
            </a:r>
            <a:r>
              <a:rPr lang="en-US" sz="1200" i="0" baseline="0" dirty="0" smtClean="0"/>
              <a:t> the loop</a:t>
            </a:r>
            <a:r>
              <a:rPr lang="en-US" sz="1200" i="0" dirty="0" smtClean="0"/>
              <a:t> usually refers to redesigning</a:t>
            </a:r>
            <a:r>
              <a:rPr lang="en-US" sz="1200" i="0" baseline="0" dirty="0" smtClean="0"/>
              <a:t> a process or </a:t>
            </a:r>
            <a:r>
              <a:rPr lang="en-US" sz="1200" i="0" dirty="0" smtClean="0"/>
              <a:t>supply chain to completely repurpose, recycle, or compost all materials.</a:t>
            </a:r>
            <a:endParaRPr lang="en-US" i="0" dirty="0"/>
          </a:p>
        </p:txBody>
      </p:sp>
      <p:sp>
        <p:nvSpPr>
          <p:cNvPr id="4" name="Slide Number Placeholder 3"/>
          <p:cNvSpPr>
            <a:spLocks noGrp="1"/>
          </p:cNvSpPr>
          <p:nvPr>
            <p:ph type="sldNum" sz="quarter" idx="10"/>
          </p:nvPr>
        </p:nvSpPr>
        <p:spPr/>
        <p:txBody>
          <a:bodyPr/>
          <a:lstStyle/>
          <a:p>
            <a:fld id="{5A852762-1F28-42FA-95D3-BFB5D7161467}" type="slidenum">
              <a:rPr lang="en-US" smtClean="0"/>
              <a:t>45</a:t>
            </a:fld>
            <a:endParaRPr lang="en-US"/>
          </a:p>
        </p:txBody>
      </p:sp>
    </p:spTree>
    <p:extLst>
      <p:ext uri="{BB962C8B-B14F-4D97-AF65-F5344CB8AC3E}">
        <p14:creationId xmlns:p14="http://schemas.microsoft.com/office/powerpoint/2010/main" val="1067076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one of this week’s required video</a:t>
            </a:r>
            <a:r>
              <a:rPr lang="en-US" baseline="0" dirty="0" smtClean="0"/>
              <a:t>s, which talks you through the concept of the circular economy. You may want to watch the video now, before continuing with the slides.</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46</a:t>
            </a:fld>
            <a:endParaRPr lang="en-US"/>
          </a:p>
        </p:txBody>
      </p:sp>
    </p:spTree>
    <p:extLst>
      <p:ext uri="{BB962C8B-B14F-4D97-AF65-F5344CB8AC3E}">
        <p14:creationId xmlns:p14="http://schemas.microsoft.com/office/powerpoint/2010/main" val="2063791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video describes, one aspect of the circular economy, or cradle to cradle thinking, is that there are ideally two different closed loops. One is for natural materials, which can decompose after use and return to nature without polluting nature. One is for materials like</a:t>
            </a:r>
            <a:r>
              <a:rPr lang="en-US" baseline="0" dirty="0" smtClean="0"/>
              <a:t> metals or plastics which do not decompose, but can be reused again and again.</a:t>
            </a:r>
            <a:endParaRPr lang="en-US" dirty="0" smtClean="0"/>
          </a:p>
          <a:p>
            <a:endParaRPr lang="en-US" dirty="0" smtClean="0"/>
          </a:p>
          <a:p>
            <a:r>
              <a:rPr lang="en-US" dirty="0" smtClean="0"/>
              <a:t>Image source: http://www.sustainablebrands.com/news_and_views/waste_not/innovative-solutions-cradle-cradle-and-beyond</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47</a:t>
            </a:fld>
            <a:endParaRPr lang="en-US"/>
          </a:p>
        </p:txBody>
      </p:sp>
    </p:spTree>
    <p:extLst>
      <p:ext uri="{BB962C8B-B14F-4D97-AF65-F5344CB8AC3E}">
        <p14:creationId xmlns:p14="http://schemas.microsoft.com/office/powerpoint/2010/main" val="1936763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way of looking at these</a:t>
            </a:r>
            <a:r>
              <a:rPr lang="en-US" baseline="0" dirty="0" smtClean="0"/>
              <a:t> two closed loops. Please feel free to click on the image – it will take you to a larger and interactive version of the image. This diagram is one of your required readings for this week.</a:t>
            </a:r>
          </a:p>
          <a:p>
            <a:endParaRPr lang="en-US" baseline="0" dirty="0" smtClean="0"/>
          </a:p>
          <a:p>
            <a:r>
              <a:rPr lang="en-US" baseline="0" dirty="0" smtClean="0"/>
              <a:t>As you look at the diagram, notice that another aspect of the circular economy is that instead of selling products, companies “share” or, that is, rent products to consumers. This allows them to take back those products when the consumer is done with them, so the consumer does not throw them away. The company then can maintain, that is, repair the product, or reuse it. As a last resort, the product can be recycled for parts.</a:t>
            </a:r>
            <a:endParaRPr lang="en-US" dirty="0" smtClean="0"/>
          </a:p>
          <a:p>
            <a:endParaRPr lang="en-US" dirty="0" smtClean="0"/>
          </a:p>
          <a:p>
            <a:r>
              <a:rPr lang="en-US" dirty="0" smtClean="0"/>
              <a:t>Image</a:t>
            </a:r>
            <a:r>
              <a:rPr lang="en-US" baseline="0" dirty="0" smtClean="0"/>
              <a:t> source: https://www.ellenmacarthurfoundation.org/circular-economy/interactive-diagram </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48</a:t>
            </a:fld>
            <a:endParaRPr lang="en-US"/>
          </a:p>
        </p:txBody>
      </p:sp>
    </p:spTree>
    <p:extLst>
      <p:ext uri="{BB962C8B-B14F-4D97-AF65-F5344CB8AC3E}">
        <p14:creationId xmlns:p14="http://schemas.microsoft.com/office/powerpoint/2010/main" val="205543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So who is “closing the loop?” What are some examples</a:t>
            </a:r>
            <a:r>
              <a:rPr lang="en-US" baseline="0" dirty="0" smtClean="0"/>
              <a:t> of companies or countries who have tried reducing their waste and consumption of raw materials?</a:t>
            </a:r>
            <a:endParaRPr lang="en-US" i="0" baseline="0" dirty="0" smtClean="0"/>
          </a:p>
          <a:p>
            <a:endParaRPr lang="en-US" sz="1200" i="0" dirty="0" smtClean="0"/>
          </a:p>
          <a:p>
            <a:r>
              <a:rPr lang="en-US" sz="1200" i="0" dirty="0" smtClean="0"/>
              <a:t>Some</a:t>
            </a:r>
            <a:r>
              <a:rPr lang="en-US" sz="1200" i="0" baseline="0" dirty="0" smtClean="0"/>
              <a:t> small-scale entrepreneurs </a:t>
            </a:r>
            <a:r>
              <a:rPr lang="en-US" sz="1200" i="0" dirty="0" smtClean="0"/>
              <a:t>like Rubicon Global or </a:t>
            </a:r>
            <a:r>
              <a:rPr lang="en-US" sz="1200" i="0" dirty="0" err="1" smtClean="0"/>
              <a:t>Cirkle</a:t>
            </a:r>
            <a:r>
              <a:rPr lang="en-US" sz="1200" i="0" dirty="0" smtClean="0"/>
              <a:t> go through other companies’ waste streams  to sort out any materials that might still be valuable. </a:t>
            </a:r>
          </a:p>
          <a:p>
            <a:endParaRPr lang="en-US" sz="1200" i="0" dirty="0" smtClean="0"/>
          </a:p>
          <a:p>
            <a:r>
              <a:rPr lang="en-US" sz="1200" i="0" dirty="0" smtClean="0"/>
              <a:t>Several major manufacturers like Philips rent and repair products rather than selling them. Philips takes back light bulbs.</a:t>
            </a:r>
            <a:r>
              <a:rPr lang="en-US" sz="1200" i="0" baseline="0" dirty="0" smtClean="0"/>
              <a:t> H&amp;M takes back clothes. </a:t>
            </a:r>
            <a:r>
              <a:rPr lang="en-US" sz="1200" i="0" baseline="0" dirty="0" err="1" smtClean="0"/>
              <a:t>Vodaphone</a:t>
            </a:r>
            <a:r>
              <a:rPr lang="en-US" sz="1200" i="0" baseline="0" dirty="0" smtClean="0"/>
              <a:t> takes back mobile phones.</a:t>
            </a:r>
            <a:r>
              <a:rPr lang="en-US" sz="1200" i="0" dirty="0" smtClean="0"/>
              <a:t/>
            </a:r>
            <a:br>
              <a:rPr lang="en-US" sz="1200" i="0" dirty="0" smtClean="0"/>
            </a:br>
            <a:endParaRPr lang="en-US" sz="1200" i="0" dirty="0" smtClean="0"/>
          </a:p>
          <a:p>
            <a:r>
              <a:rPr lang="en-US" sz="1200" i="0" dirty="0" smtClean="0"/>
              <a:t>And some countries have zero waste goals and recycling regulations to ensure reuse of materials. Japan in particular has been a leader on zero waste policies for many years. Since it has a l</a:t>
            </a:r>
            <a:r>
              <a:rPr lang="en-US" baseline="0" dirty="0" smtClean="0"/>
              <a:t>arge population but little land and few natural resources, in 2000 the g</a:t>
            </a:r>
            <a:r>
              <a:rPr lang="en-US" dirty="0" smtClean="0"/>
              <a:t>overnment passed regulations requiring</a:t>
            </a:r>
            <a:r>
              <a:rPr lang="en-US" baseline="0" dirty="0" smtClean="0"/>
              <a:t> manufacturers to take back products at the end of their life cycle and recover the materials. </a:t>
            </a:r>
            <a:r>
              <a:rPr lang="en-US" dirty="0" smtClean="0"/>
              <a:t>Japan</a:t>
            </a:r>
            <a:r>
              <a:rPr lang="en-US" baseline="0" dirty="0" smtClean="0"/>
              <a:t> now recycles 98% of its plastic, and only 5% of all waste ends in the ground. In the supplemental videos for this week, you can find a video that tours the city of </a:t>
            </a:r>
            <a:r>
              <a:rPr lang="en-US" dirty="0" err="1" smtClean="0"/>
              <a:t>Kamikatsu</a:t>
            </a:r>
            <a:r>
              <a:rPr lang="en-US" dirty="0" smtClean="0"/>
              <a:t>, which is</a:t>
            </a:r>
            <a:r>
              <a:rPr lang="en-US" baseline="0" dirty="0" smtClean="0"/>
              <a:t> close to achieving zero waste.</a:t>
            </a:r>
            <a:endParaRPr lang="en-US" dirty="0" smtClean="0"/>
          </a:p>
          <a:p>
            <a:endParaRPr lang="en-US" dirty="0" smtClean="0"/>
          </a:p>
          <a:p>
            <a:r>
              <a:rPr lang="en-US" dirty="0" smtClean="0"/>
              <a:t>Image source: Ann </a:t>
            </a:r>
            <a:r>
              <a:rPr lang="en-US" dirty="0" err="1" smtClean="0"/>
              <a:t>Macarayan</a:t>
            </a:r>
            <a:r>
              <a:rPr lang="en-US" dirty="0" smtClean="0"/>
              <a:t>/</a:t>
            </a:r>
            <a:r>
              <a:rPr lang="en-US" dirty="0" err="1" smtClean="0"/>
              <a:t>Ensia</a:t>
            </a:r>
            <a:r>
              <a:rPr lang="en-US" dirty="0" smtClean="0"/>
              <a:t> http://ensia.com/features/zero-waste-world/</a:t>
            </a:r>
          </a:p>
          <a:p>
            <a:pPr marL="0" lvl="0" indent="0">
              <a:buFont typeface="Arial" panose="020B0604020202020204" pitchFamily="34" charset="0"/>
              <a:buNone/>
            </a:pPr>
            <a:r>
              <a:rPr lang="en-US" dirty="0" smtClean="0"/>
              <a:t>References:</a:t>
            </a:r>
            <a:r>
              <a:rPr lang="en-US" baseline="0" dirty="0" smtClean="0"/>
              <a:t> http://reports.weforum.org/toward-the-circular-economy-accelerating-the-scale-up-across-global-supply-chains/how-it-works-up-close-case-examples-of-circular-products/#view/fn-19; https://www.theguardian.com/sustainable-business/veolia-partner-zone/2014/nov/27/the-circular-economy-debate-examples-of-good-practice-in-business</a:t>
            </a:r>
          </a:p>
          <a:p>
            <a:pPr marL="0" lvl="0" indent="0">
              <a:buFont typeface="Arial" panose="020B0604020202020204" pitchFamily="34" charset="0"/>
              <a:buNone/>
            </a:pPr>
            <a:endParaRPr lang="en-US"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http://reports.weforum.org/toward-the-circular-economy-accelerating-the-scale-up-across-global-supply-chains/favourable-alignment-of-enablers; https://www.the-ies.org/analysis/circular-economy-japan; http://www.env.go.jp/en/recycle/smcs/a-rep/2010gs_full.pdf</a:t>
            </a:r>
          </a:p>
          <a:p>
            <a:pPr lvl="2"/>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49</a:t>
            </a:fld>
            <a:endParaRPr lang="en-US"/>
          </a:p>
        </p:txBody>
      </p:sp>
    </p:spTree>
    <p:extLst>
      <p:ext uri="{BB962C8B-B14F-4D97-AF65-F5344CB8AC3E}">
        <p14:creationId xmlns:p14="http://schemas.microsoft.com/office/powerpoint/2010/main" val="350961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Comprehensive cradle to grave thinking avoids </a:t>
            </a:r>
            <a:r>
              <a:rPr lang="en-US" sz="1200" i="1" kern="1200" dirty="0" smtClean="0">
                <a:solidFill>
                  <a:schemeClr val="tx1"/>
                </a:solidFill>
                <a:effectLst/>
                <a:latin typeface="+mn-lt"/>
                <a:ea typeface="+mn-ea"/>
                <a:cs typeface="+mn-cs"/>
              </a:rPr>
              <a:t>burden-shifting</a:t>
            </a:r>
            <a:r>
              <a:rPr lang="en-US" sz="1200" kern="1200" dirty="0" smtClean="0">
                <a:solidFill>
                  <a:schemeClr val="tx1"/>
                </a:solidFill>
                <a:effectLst/>
                <a:latin typeface="+mn-lt"/>
                <a:ea typeface="+mn-ea"/>
                <a:cs typeface="+mn-cs"/>
              </a:rPr>
              <a:t>, </a:t>
            </a:r>
            <a:r>
              <a:rPr lang="en-US" sz="1200" i="0" dirty="0" smtClean="0"/>
              <a:t>when the solution to one environmental problem creates a different environmental problem elsewhere</a:t>
            </a:r>
            <a:r>
              <a:rPr lang="en-US" sz="1200" i="0" baseline="0" dirty="0" smtClean="0"/>
              <a:t> – or, as you could say, wen </a:t>
            </a:r>
            <a:r>
              <a:rPr lang="en-US" sz="1200" kern="1200" dirty="0" smtClean="0">
                <a:solidFill>
                  <a:schemeClr val="tx1"/>
                </a:solidFill>
                <a:effectLst/>
                <a:latin typeface="+mn-lt"/>
                <a:ea typeface="+mn-ea"/>
                <a:cs typeface="+mn-cs"/>
              </a:rPr>
              <a:t>the environmental impact of a product is simply relocated.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For example: solar photovoltaic panels, shown here on the left, reduce greenhouse gas emissions by producing energy without emitting carbon dioxide – but producing the technology can result in toxic heavy metals such as cadmium being released into water sources, as is happening in the image on the right.</a:t>
            </a:r>
          </a:p>
          <a:p>
            <a:endParaRPr lang="en-US" baseline="0" dirty="0" smtClean="0"/>
          </a:p>
          <a:p>
            <a:endParaRPr lang="en-US" dirty="0" smtClean="0"/>
          </a:p>
          <a:p>
            <a:r>
              <a:rPr lang="en-US" dirty="0" smtClean="0"/>
              <a:t>Image sources: http://www.reiltd.co.uk/wp-content/uploads/2015/02/solar-pv.jpg ; http://china.org.cn/photos/2012-01/31/content_24514360_4.htm</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5</a:t>
            </a:fld>
            <a:endParaRPr lang="en-US"/>
          </a:p>
        </p:txBody>
      </p:sp>
    </p:spTree>
    <p:extLst>
      <p:ext uri="{BB962C8B-B14F-4D97-AF65-F5344CB8AC3E}">
        <p14:creationId xmlns:p14="http://schemas.microsoft.com/office/powerpoint/2010/main" val="35023159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To conclude our session, let’s recall that sustainable supply chain management means taking into account all environmental and social impacts of a product along that product’s entire life cycle, from “cradle to grave.”</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Life Cycle Assessment is a tool that allows companies to manage their supply chains more sustainably, by asking what a product’s inputs and outputs are, and what environmental and social impacts those inputs and outputs have.</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There are many ways to manage a supply chain more sustainably from cradle to grave, and these are important to recognize. But increasingly, corporate sustainability goals </a:t>
            </a:r>
            <a:r>
              <a:rPr lang="en-US" sz="1200" kern="1200" baseline="0" dirty="0" smtClean="0">
                <a:solidFill>
                  <a:schemeClr val="tx1"/>
                </a:solidFill>
                <a:effectLst/>
                <a:latin typeface="+mn-lt"/>
                <a:ea typeface="+mn-ea"/>
                <a:cs typeface="+mn-cs"/>
              </a:rPr>
              <a:t>are aimed at </a:t>
            </a:r>
            <a:r>
              <a:rPr lang="en-US" sz="1200" kern="1200" dirty="0" smtClean="0">
                <a:solidFill>
                  <a:schemeClr val="tx1"/>
                </a:solidFill>
                <a:effectLst/>
                <a:latin typeface="+mn-lt"/>
                <a:ea typeface="+mn-ea"/>
                <a:cs typeface="+mn-cs"/>
              </a:rPr>
              <a:t>designing products with a “cradle to cradle” mindset, so that no natural resources are depleted and no waste is created. This is the real leap to long-term sustainability.</a:t>
            </a:r>
          </a:p>
          <a:p>
            <a:endParaRPr lang="en-US" sz="1200" kern="1200" dirty="0" smtClean="0">
              <a:solidFill>
                <a:schemeClr val="tx1"/>
              </a:solidFill>
              <a:effectLst/>
              <a:latin typeface="+mn-lt"/>
              <a:ea typeface="+mn-ea"/>
              <a:cs typeface="+mn-cs"/>
            </a:endParaRPr>
          </a:p>
          <a:p>
            <a:r>
              <a:rPr lang="en-US" dirty="0" smtClean="0"/>
              <a:t>Image source: https://upload.wikimedia.org/wikipedia/commons/4/42/Tree_rings.jpg </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50</a:t>
            </a:fld>
            <a:endParaRPr lang="en-US"/>
          </a:p>
        </p:txBody>
      </p:sp>
    </p:spTree>
    <p:extLst>
      <p:ext uri="{BB962C8B-B14F-4D97-AF65-F5344CB8AC3E}">
        <p14:creationId xmlns:p14="http://schemas.microsoft.com/office/powerpoint/2010/main" val="3296314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week covered a great deal of material. First we asked and answered the question, what is sustainable supply chain management?</a:t>
            </a:r>
          </a:p>
          <a:p>
            <a:endParaRPr lang="en-US" dirty="0" smtClean="0"/>
          </a:p>
          <a:p>
            <a:r>
              <a:rPr lang="en-US" dirty="0" smtClean="0"/>
              <a:t>Then we explored life cycle assessment</a:t>
            </a:r>
            <a:r>
              <a:rPr lang="en-US" baseline="0" dirty="0" smtClean="0"/>
              <a:t> as a tool for sustainable supply chain management.</a:t>
            </a:r>
          </a:p>
          <a:p>
            <a:endParaRPr lang="en-US" baseline="0" dirty="0" smtClean="0"/>
          </a:p>
          <a:p>
            <a:r>
              <a:rPr lang="en-US" baseline="0" dirty="0" smtClean="0"/>
              <a:t>Lastly, we discussed the concept of cradle to cradle, the circular economy, and closing the loop.</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51</a:t>
            </a:fld>
            <a:endParaRPr lang="en-US"/>
          </a:p>
        </p:txBody>
      </p:sp>
    </p:spTree>
    <p:extLst>
      <p:ext uri="{BB962C8B-B14F-4D97-AF65-F5344CB8AC3E}">
        <p14:creationId xmlns:p14="http://schemas.microsoft.com/office/powerpoint/2010/main" val="33007627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852762-1F28-42FA-95D3-BFB5D7161467}" type="slidenum">
              <a:rPr lang="en-US" smtClean="0"/>
              <a:t>52</a:t>
            </a:fld>
            <a:endParaRPr lang="en-US"/>
          </a:p>
        </p:txBody>
      </p:sp>
    </p:spTree>
    <p:extLst>
      <p:ext uri="{BB962C8B-B14F-4D97-AF65-F5344CB8AC3E}">
        <p14:creationId xmlns:p14="http://schemas.microsoft.com/office/powerpoint/2010/main" val="24160195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56</a:t>
            </a:fld>
            <a:endParaRPr lang="en-US"/>
          </a:p>
        </p:txBody>
      </p:sp>
    </p:spTree>
    <p:extLst>
      <p:ext uri="{BB962C8B-B14F-4D97-AF65-F5344CB8AC3E}">
        <p14:creationId xmlns:p14="http://schemas.microsoft.com/office/powerpoint/2010/main" val="12794611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57</a:t>
            </a:fld>
            <a:endParaRPr lang="en-US"/>
          </a:p>
        </p:txBody>
      </p:sp>
    </p:spTree>
    <p:extLst>
      <p:ext uri="{BB962C8B-B14F-4D97-AF65-F5344CB8AC3E}">
        <p14:creationId xmlns:p14="http://schemas.microsoft.com/office/powerpoint/2010/main" val="127946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Sustainable</a:t>
            </a:r>
            <a:r>
              <a:rPr lang="en-US" baseline="0" dirty="0" smtClean="0"/>
              <a:t> supply chain management means engaging with the m</a:t>
            </a:r>
            <a:r>
              <a:rPr lang="en-US" dirty="0" smtClean="0"/>
              <a:t>any stakeholders along the supply chain – shareholders, local communities, </a:t>
            </a:r>
            <a:r>
              <a:rPr lang="en-US" baseline="0" dirty="0" smtClean="0"/>
              <a:t>s</a:t>
            </a:r>
            <a:r>
              <a:rPr lang="en-US" b="0" dirty="0" smtClean="0"/>
              <a:t>uppliers, e</a:t>
            </a:r>
            <a:r>
              <a:rPr lang="en-US" dirty="0" smtClean="0"/>
              <a:t>mployees, consumers, and even society at large.</a:t>
            </a:r>
          </a:p>
          <a:p>
            <a:endParaRPr lang="en-US" dirty="0" smtClean="0"/>
          </a:p>
          <a:p>
            <a:r>
              <a:rPr lang="en-US" dirty="0" smtClean="0"/>
              <a:t>Many corporations</a:t>
            </a:r>
            <a:r>
              <a:rPr lang="en-US" baseline="0" dirty="0" smtClean="0"/>
              <a:t> have found that working with </a:t>
            </a:r>
            <a:r>
              <a:rPr lang="en-US" dirty="0" smtClean="0"/>
              <a:t>suppliers</a:t>
            </a:r>
            <a:r>
              <a:rPr lang="en-US" baseline="0" dirty="0" smtClean="0"/>
              <a:t> in particular can have a greater impact than with other stakeholders. Because they supply raw materials and operate in countries with poor labor laws, suppliers often have significant environmental and social impacts.</a:t>
            </a:r>
          </a:p>
          <a:p>
            <a:endParaRPr lang="en-US" baseline="0" dirty="0" smtClean="0"/>
          </a:p>
          <a:p>
            <a:r>
              <a:rPr lang="en-US" baseline="0" dirty="0" smtClean="0"/>
              <a:t>To convince suppliers to improve their environmental and social performance, corporations can, for instance, set standards for labor and environmental goals, provide training to help its suppliers meet these goals, and then audit the suppliers’ compliance with these standards.</a:t>
            </a:r>
            <a:endParaRPr lang="en-US" dirty="0" smtClean="0"/>
          </a:p>
        </p:txBody>
      </p:sp>
      <p:sp>
        <p:nvSpPr>
          <p:cNvPr id="4" name="Slide Number Placeholder 3"/>
          <p:cNvSpPr>
            <a:spLocks noGrp="1"/>
          </p:cNvSpPr>
          <p:nvPr>
            <p:ph type="sldNum" sz="quarter" idx="10"/>
          </p:nvPr>
        </p:nvSpPr>
        <p:spPr/>
        <p:txBody>
          <a:bodyPr/>
          <a:lstStyle/>
          <a:p>
            <a:fld id="{5A852762-1F28-42FA-95D3-BFB5D7161467}" type="slidenum">
              <a:rPr lang="en-US" smtClean="0"/>
              <a:t>6</a:t>
            </a:fld>
            <a:endParaRPr lang="en-US"/>
          </a:p>
        </p:txBody>
      </p:sp>
    </p:spTree>
    <p:extLst>
      <p:ext uri="{BB962C8B-B14F-4D97-AF65-F5344CB8AC3E}">
        <p14:creationId xmlns:p14="http://schemas.microsoft.com/office/powerpoint/2010/main" val="4060110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t>
            </a:r>
            <a:r>
              <a:rPr lang="en-US" baseline="0" dirty="0" smtClean="0"/>
              <a:t>supply chain management to be truly sustainable means pursuing all three parts of the Triple Bottom Line (economic, environmental, and social) at each step in a company’s supply chain. </a:t>
            </a:r>
          </a:p>
          <a:p>
            <a:endParaRPr lang="en-US" baseline="0" dirty="0" smtClean="0"/>
          </a:p>
          <a:p>
            <a:r>
              <a:rPr lang="en-US" baseline="0" dirty="0" smtClean="0"/>
              <a:t>This section goes step by step through a typical life cycle. It introduces common environmental and social concerns and gives examples of sustainable practices at each step.</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7</a:t>
            </a:fld>
            <a:endParaRPr lang="en-US"/>
          </a:p>
        </p:txBody>
      </p:sp>
    </p:spTree>
    <p:extLst>
      <p:ext uri="{BB962C8B-B14F-4D97-AF65-F5344CB8AC3E}">
        <p14:creationId xmlns:p14="http://schemas.microsoft.com/office/powerpoint/2010/main" val="83890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is extraction.</a:t>
            </a:r>
            <a:endParaRPr lang="en-US" dirty="0"/>
          </a:p>
        </p:txBody>
      </p:sp>
      <p:sp>
        <p:nvSpPr>
          <p:cNvPr id="4" name="Slide Number Placeholder 3"/>
          <p:cNvSpPr>
            <a:spLocks noGrp="1"/>
          </p:cNvSpPr>
          <p:nvPr>
            <p:ph type="sldNum" sz="quarter" idx="10"/>
          </p:nvPr>
        </p:nvSpPr>
        <p:spPr/>
        <p:txBody>
          <a:bodyPr/>
          <a:lstStyle/>
          <a:p>
            <a:fld id="{5A852762-1F28-42FA-95D3-BFB5D7161467}" type="slidenum">
              <a:rPr lang="en-US" smtClean="0"/>
              <a:t>8</a:t>
            </a:fld>
            <a:endParaRPr lang="en-US"/>
          </a:p>
        </p:txBody>
      </p:sp>
    </p:spTree>
    <p:extLst>
      <p:ext uri="{BB962C8B-B14F-4D97-AF65-F5344CB8AC3E}">
        <p14:creationId xmlns:p14="http://schemas.microsoft.com/office/powerpoint/2010/main" val="272553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Because</a:t>
            </a:r>
            <a:r>
              <a:rPr lang="en-US" sz="1200" kern="1200" baseline="0" dirty="0" smtClean="0">
                <a:solidFill>
                  <a:schemeClr val="tx1"/>
                </a:solidFill>
                <a:effectLst/>
                <a:latin typeface="+mn-lt"/>
                <a:ea typeface="+mn-ea"/>
                <a:cs typeface="+mn-cs"/>
              </a:rPr>
              <a:t> extraction usually means mining, forestry, agriculture, fishing, or drilling for oil, c</a:t>
            </a:r>
            <a:r>
              <a:rPr lang="en-US" sz="1200" kern="1200" dirty="0" smtClean="0">
                <a:solidFill>
                  <a:schemeClr val="tx1"/>
                </a:solidFill>
                <a:effectLst/>
                <a:latin typeface="+mn-lt"/>
                <a:ea typeface="+mn-ea"/>
                <a:cs typeface="+mn-cs"/>
              </a:rPr>
              <a:t>ommon environmental concerns during the extraction stage include: deforestation, water depletion, pollution of</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air, land, and water, biodiversity loss, and depletion of limited resource such as minerals, oil and gas, coal, fish, and trees.</a:t>
            </a:r>
          </a:p>
          <a:p>
            <a:pPr marL="0" lvl="0" indent="0">
              <a:buFont typeface="Arial" panose="020B0604020202020204" pitchFamily="34" charset="0"/>
              <a:buNone/>
            </a:pP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r>
              <a:rPr lang="en-US" sz="1200" kern="1200" dirty="0" smtClean="0">
                <a:solidFill>
                  <a:schemeClr val="tx1"/>
                </a:solidFill>
                <a:effectLst/>
                <a:latin typeface="+mn-lt"/>
                <a:ea typeface="+mn-ea"/>
                <a:cs typeface="+mn-cs"/>
              </a:rPr>
              <a:t>Image source: http://www.walkerforestry.com/portfolio-items/sitka-spruce/</a:t>
            </a:r>
          </a:p>
        </p:txBody>
      </p:sp>
      <p:sp>
        <p:nvSpPr>
          <p:cNvPr id="4" name="Slide Number Placeholder 3"/>
          <p:cNvSpPr>
            <a:spLocks noGrp="1"/>
          </p:cNvSpPr>
          <p:nvPr>
            <p:ph type="sldNum" sz="quarter" idx="10"/>
          </p:nvPr>
        </p:nvSpPr>
        <p:spPr/>
        <p:txBody>
          <a:bodyPr/>
          <a:lstStyle/>
          <a:p>
            <a:fld id="{5A852762-1F28-42FA-95D3-BFB5D7161467}" type="slidenum">
              <a:rPr lang="en-US" smtClean="0"/>
              <a:t>9</a:t>
            </a:fld>
            <a:endParaRPr lang="en-US"/>
          </a:p>
        </p:txBody>
      </p:sp>
    </p:spTree>
    <p:extLst>
      <p:ext uri="{BB962C8B-B14F-4D97-AF65-F5344CB8AC3E}">
        <p14:creationId xmlns:p14="http://schemas.microsoft.com/office/powerpoint/2010/main" val="1920032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1" name="Rectangle 10"/>
          <p:cNvSpPr/>
          <p:nvPr userDrawn="1"/>
        </p:nvSpPr>
        <p:spPr>
          <a:xfrm>
            <a:off x="0" y="-43094"/>
            <a:ext cx="9144000" cy="6901094"/>
          </a:xfrm>
          <a:prstGeom prst="rect">
            <a:avLst/>
          </a:prstGeom>
          <a:solidFill>
            <a:srgbClr val="1152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solidFill>
                  <a:srgbClr val="FFFFFF"/>
                </a:solidFill>
              </a:defRPr>
            </a:lvl1pPr>
            <a:extLst/>
          </a:lstStyle>
          <a:p>
            <a:r>
              <a:rPr kumimoji="0" lang="en-US" dirty="0" smtClean="0"/>
              <a:t>Click to edit Master title style</a:t>
            </a:r>
            <a:endParaRPr kumimoji="0" lang="en-US" dirty="0"/>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3DE8EBDF-3B38-4C59-8B05-3ADA51F9CA66}" type="datetimeFigureOut">
              <a:rPr lang="en-US" smtClean="0">
                <a:solidFill>
                  <a:prstClr val="white">
                    <a:tint val="95000"/>
                  </a:prstClr>
                </a:solidFill>
              </a:rPr>
              <a:pPr/>
              <a:t>11/6/2016</a:t>
            </a:fld>
            <a:endParaRPr lang="en-US" dirty="0">
              <a:solidFill>
                <a:prstClr val="white">
                  <a:tint val="9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95000"/>
                </a:prstClr>
              </a:solidFill>
            </a:endParaRPr>
          </a:p>
        </p:txBody>
      </p:sp>
      <p:sp>
        <p:nvSpPr>
          <p:cNvPr id="6" name="Slide Number Placeholder 5"/>
          <p:cNvSpPr>
            <a:spLocks noGrp="1"/>
          </p:cNvSpPr>
          <p:nvPr>
            <p:ph type="sldNum" sz="quarter" idx="12"/>
          </p:nvPr>
        </p:nvSpPr>
        <p:spPr/>
        <p:txBody>
          <a:bodyPr/>
          <a:lstStyle/>
          <a:p>
            <a:fld id="{6784DEEB-400F-4A16-B277-6282A1A9AAB9}" type="slidenum">
              <a:rPr lang="en-US" smtClean="0">
                <a:solidFill>
                  <a:prstClr val="white">
                    <a:tint val="95000"/>
                  </a:prstClr>
                </a:solidFill>
              </a:rPr>
              <a:pPr/>
              <a:t>‹#›</a:t>
            </a:fld>
            <a:endParaRPr lang="en-US" dirty="0">
              <a:solidFill>
                <a:prstClr val="white">
                  <a:tint val="95000"/>
                </a:prstClr>
              </a:solidFill>
            </a:endParaRPr>
          </a:p>
        </p:txBody>
      </p:sp>
    </p:spTree>
    <p:extLst>
      <p:ext uri="{BB962C8B-B14F-4D97-AF65-F5344CB8AC3E}">
        <p14:creationId xmlns:p14="http://schemas.microsoft.com/office/powerpoint/2010/main" val="42107733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95000"/>
                </a:prstClr>
              </a:solidFill>
            </a:endParaRPr>
          </a:p>
        </p:txBody>
      </p:sp>
      <p:sp>
        <p:nvSpPr>
          <p:cNvPr id="6" name="Slide Number Placeholder 5"/>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1076074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5" name="Footer Placeholder 4"/>
          <p:cNvSpPr>
            <a:spLocks noGrp="1"/>
          </p:cNvSpPr>
          <p:nvPr>
            <p:ph type="ftr" sz="quarter" idx="11"/>
          </p:nvPr>
        </p:nvSpPr>
        <p:spPr>
          <a:xfrm>
            <a:off x="2640597" y="6377459"/>
            <a:ext cx="3836404" cy="365125"/>
          </a:xfrm>
        </p:spPr>
        <p:txBody>
          <a:bodyPr/>
          <a:lstStyle/>
          <a:p>
            <a:endParaRPr lang="en-US" dirty="0">
              <a:solidFill>
                <a:prstClr val="black">
                  <a:tint val="95000"/>
                </a:prstClr>
              </a:solidFill>
            </a:endParaRPr>
          </a:p>
        </p:txBody>
      </p:sp>
      <p:sp>
        <p:nvSpPr>
          <p:cNvPr id="6" name="Slide Number Placeholder 5"/>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3342310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dirty="0" smtClean="0"/>
              <a:t>Click to edit Master title style</a:t>
            </a:r>
            <a:endParaRPr kumimoji="0" lang="en-US" dirty="0"/>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95000"/>
                </a:prstClr>
              </a:solidFill>
            </a:endParaRPr>
          </a:p>
        </p:txBody>
      </p:sp>
      <p:sp>
        <p:nvSpPr>
          <p:cNvPr id="6" name="Slide Number Placeholder 5"/>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3607205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DE8EBDF-3B38-4C59-8B05-3ADA51F9CA66}" type="datetimeFigureOut">
              <a:rPr lang="en-US" smtClean="0">
                <a:solidFill>
                  <a:prstClr val="white">
                    <a:tint val="95000"/>
                  </a:prstClr>
                </a:solidFill>
              </a:rPr>
              <a:pPr/>
              <a:t>11/6/2016</a:t>
            </a:fld>
            <a:endParaRPr lang="en-US" dirty="0">
              <a:solidFill>
                <a:prstClr val="white">
                  <a:tint val="9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95000"/>
                </a:prstClr>
              </a:solidFill>
            </a:endParaRPr>
          </a:p>
        </p:txBody>
      </p:sp>
      <p:sp>
        <p:nvSpPr>
          <p:cNvPr id="6" name="Slide Number Placeholder 5"/>
          <p:cNvSpPr>
            <a:spLocks noGrp="1"/>
          </p:cNvSpPr>
          <p:nvPr>
            <p:ph type="sldNum" sz="quarter" idx="12"/>
          </p:nvPr>
        </p:nvSpPr>
        <p:spPr/>
        <p:txBody>
          <a:bodyPr/>
          <a:lstStyle/>
          <a:p>
            <a:fld id="{6784DEEB-400F-4A16-B277-6282A1A9AAB9}" type="slidenum">
              <a:rPr lang="en-US" smtClean="0">
                <a:solidFill>
                  <a:prstClr val="white">
                    <a:tint val="95000"/>
                  </a:prstClr>
                </a:solidFill>
              </a:rPr>
              <a:pPr/>
              <a:t>‹#›</a:t>
            </a:fld>
            <a:endParaRPr lang="en-US" dirty="0">
              <a:solidFill>
                <a:prstClr val="white">
                  <a:tint val="95000"/>
                </a:prstClr>
              </a:solidFill>
            </a:endParaRPr>
          </a:p>
        </p:txBody>
      </p:sp>
    </p:spTree>
    <p:extLst>
      <p:ext uri="{BB962C8B-B14F-4D97-AF65-F5344CB8AC3E}">
        <p14:creationId xmlns:p14="http://schemas.microsoft.com/office/powerpoint/2010/main" val="23089702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95000"/>
                </a:prstClr>
              </a:solidFill>
            </a:endParaRPr>
          </a:p>
        </p:txBody>
      </p:sp>
      <p:sp>
        <p:nvSpPr>
          <p:cNvPr id="7" name="Slide Number Placeholder 6"/>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937072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95000"/>
                </a:prstClr>
              </a:solidFill>
            </a:endParaRPr>
          </a:p>
        </p:txBody>
      </p:sp>
      <p:sp>
        <p:nvSpPr>
          <p:cNvPr id="9" name="Slide Number Placeholder 8"/>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278482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95000"/>
                </a:prstClr>
              </a:solidFill>
            </a:endParaRPr>
          </a:p>
        </p:txBody>
      </p:sp>
      <p:sp>
        <p:nvSpPr>
          <p:cNvPr id="5" name="Slide Number Placeholder 4"/>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3034277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95000"/>
                </a:prstClr>
              </a:solidFill>
            </a:endParaRPr>
          </a:p>
        </p:txBody>
      </p:sp>
      <p:sp>
        <p:nvSpPr>
          <p:cNvPr id="4" name="Slide Number Placeholder 3"/>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900357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95000"/>
                </a:prstClr>
              </a:solidFill>
            </a:endParaRPr>
          </a:p>
        </p:txBody>
      </p:sp>
      <p:sp>
        <p:nvSpPr>
          <p:cNvPr id="7" name="Slide Number Placeholder 6"/>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Tree>
    <p:extLst>
      <p:ext uri="{BB962C8B-B14F-4D97-AF65-F5344CB8AC3E}">
        <p14:creationId xmlns:p14="http://schemas.microsoft.com/office/powerpoint/2010/main" val="2291615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dirty="0">
              <a:solidFill>
                <a:prstClr val="white">
                  <a:shade val="50000"/>
                </a:prstClr>
              </a:solidFill>
            </a:endParaRPr>
          </a:p>
        </p:txBody>
      </p:sp>
      <p:sp>
        <p:nvSpPr>
          <p:cNvPr id="7" name="Slide Number Placeholder 6"/>
          <p:cNvSpPr>
            <a:spLocks noGrp="1"/>
          </p:cNvSpPr>
          <p:nvPr>
            <p:ph type="sldNum" sz="quarter" idx="12"/>
          </p:nvPr>
        </p:nvSpPr>
        <p:spPr>
          <a:xfrm>
            <a:off x="8339328" y="1170432"/>
            <a:ext cx="733864" cy="201168"/>
          </a:xfrm>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7497011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9" name="Rectangle 8"/>
          <p:cNvSpPr/>
          <p:nvPr userDrawn="1"/>
        </p:nvSpPr>
        <p:spPr>
          <a:xfrm>
            <a:off x="0" y="-100169"/>
            <a:ext cx="9144000" cy="1592580"/>
          </a:xfrm>
          <a:prstGeom prst="rect">
            <a:avLst/>
          </a:prstGeom>
          <a:solidFill>
            <a:srgbClr val="1152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dirty="0">
              <a:solidFill>
                <a:prstClr val="black">
                  <a:tint val="95000"/>
                </a:prstClr>
              </a:solidFill>
            </a:endParaRPr>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15493009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rtl="0" eaLnBrk="1" latinLnBrk="0" hangingPunct="1">
        <a:spcBef>
          <a:spcPct val="0"/>
        </a:spcBef>
        <a:buNone/>
        <a:defRPr kumimoji="0" sz="4500" b="1" kern="1200">
          <a:solidFill>
            <a:schemeClr val="bg1"/>
          </a:solidFill>
          <a:effectLst/>
          <a:latin typeface="+mj-lt"/>
          <a:ea typeface="+mj-ea"/>
          <a:cs typeface="+mj-cs"/>
        </a:defRPr>
      </a:lvl1pPr>
      <a:extLst/>
    </p:titleStyle>
    <p:bodyStyle>
      <a:lvl1pPr marL="438912" indent="-320040" algn="l" rtl="0" eaLnBrk="1" latinLnBrk="0" hangingPunct="1">
        <a:spcBef>
          <a:spcPts val="0"/>
        </a:spcBef>
        <a:buClr>
          <a:schemeClr val="bg1"/>
        </a:buClr>
        <a:buSzPct val="80000"/>
        <a:buFont typeface="Wingdings 2"/>
        <a:buChar char=""/>
        <a:defRPr kumimoji="0" sz="3200" kern="1200">
          <a:solidFill>
            <a:srgbClr val="FFFFFF"/>
          </a:solidFill>
          <a:latin typeface="+mn-lt"/>
          <a:ea typeface="+mn-ea"/>
          <a:cs typeface="+mn-cs"/>
        </a:defRPr>
      </a:lvl1pPr>
      <a:lvl2pPr marL="731520" indent="-274320" algn="l" rtl="0" eaLnBrk="1" latinLnBrk="0" hangingPunct="1">
        <a:spcBef>
          <a:spcPct val="20000"/>
        </a:spcBef>
        <a:buClr>
          <a:schemeClr val="bg1"/>
        </a:buClr>
        <a:buSzPct val="90000"/>
        <a:buFont typeface="Wingdings"/>
        <a:buChar char=""/>
        <a:defRPr kumimoji="0" sz="2800" kern="1200">
          <a:solidFill>
            <a:srgbClr val="FFFFFF"/>
          </a:solidFill>
          <a:latin typeface="+mn-lt"/>
          <a:ea typeface="+mn-ea"/>
          <a:cs typeface="+mn-cs"/>
        </a:defRPr>
      </a:lvl2pPr>
      <a:lvl3pPr marL="996696" indent="-228600" algn="l" rtl="0" eaLnBrk="1" latinLnBrk="0" hangingPunct="1">
        <a:spcBef>
          <a:spcPct val="20000"/>
        </a:spcBef>
        <a:buClr>
          <a:schemeClr val="bg1"/>
        </a:buClr>
        <a:buFont typeface="Arial"/>
        <a:buChar char="▪"/>
        <a:defRPr kumimoji="0" sz="2400" kern="1200">
          <a:solidFill>
            <a:srgbClr val="FFFFFF"/>
          </a:solidFill>
          <a:latin typeface="+mn-lt"/>
          <a:ea typeface="+mn-ea"/>
          <a:cs typeface="+mn-cs"/>
        </a:defRPr>
      </a:lvl3pPr>
      <a:lvl4pPr marL="1216152" indent="-182880" algn="l" rtl="0" eaLnBrk="1" latinLnBrk="0" hangingPunct="1">
        <a:spcBef>
          <a:spcPct val="20000"/>
        </a:spcBef>
        <a:buClr>
          <a:schemeClr val="bg1"/>
        </a:buClr>
        <a:buFont typeface="Arial"/>
        <a:buChar char="▪"/>
        <a:defRPr kumimoji="0" sz="2000" kern="1200">
          <a:solidFill>
            <a:srgbClr val="FFFFFF"/>
          </a:solidFill>
          <a:latin typeface="+mn-lt"/>
          <a:ea typeface="+mn-ea"/>
          <a:cs typeface="+mn-cs"/>
        </a:defRPr>
      </a:lvl4pPr>
      <a:lvl5pPr marL="1426464" indent="-182880" algn="l" rtl="0" eaLnBrk="1" latinLnBrk="0" hangingPunct="1">
        <a:spcBef>
          <a:spcPct val="20000"/>
        </a:spcBef>
        <a:buClr>
          <a:schemeClr val="bg1"/>
        </a:buClr>
        <a:buFont typeface="Wingdings 3"/>
        <a:buChar char=""/>
        <a:defRPr kumimoji="0" lang="en-US" sz="2000" kern="1200" smtClean="0">
          <a:solidFill>
            <a:srgbClr val="FFFFFF"/>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notesSlide" Target="../notesSlides/notesSlide33.xml"/><Relationship Id="rId16" Type="http://schemas.openxmlformats.org/officeDocument/2006/relationships/diagramColors" Target="../diagrams/colors11.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www.lifecycleinitiative.org/networks/life-cycle-community/"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diagramData" Target="../diagrams/data15.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17" Type="http://schemas.microsoft.com/office/2007/relationships/diagramDrawing" Target="../diagrams/drawing15.xml"/><Relationship Id="rId2" Type="http://schemas.openxmlformats.org/officeDocument/2006/relationships/notesSlide" Target="../notesSlides/notesSlide38.xml"/><Relationship Id="rId16" Type="http://schemas.openxmlformats.org/officeDocument/2006/relationships/diagramColors" Target="../diagrams/colors15.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5" Type="http://schemas.openxmlformats.org/officeDocument/2006/relationships/diagramQuickStyle" Target="../diagrams/quickStyle15.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diagramData" Target="../diagrams/data18.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17" Type="http://schemas.microsoft.com/office/2007/relationships/diagramDrawing" Target="../diagrams/drawing18.xml"/><Relationship Id="rId2" Type="http://schemas.openxmlformats.org/officeDocument/2006/relationships/notesSlide" Target="../notesSlides/notesSlide39.xml"/><Relationship Id="rId16" Type="http://schemas.openxmlformats.org/officeDocument/2006/relationships/diagramColors" Target="../diagrams/colors18.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5" Type="http://schemas.openxmlformats.org/officeDocument/2006/relationships/diagramQuickStyle" Target="../diagrams/quickStyle18.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 Id="rId14" Type="http://schemas.openxmlformats.org/officeDocument/2006/relationships/diagramLayout" Target="../diagrams/layout1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ideo" Target="https://www.youtube.com/embed/zCRKvDyyHmI" TargetMode="Externa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ellenmacarthurfoundation.org/circular-economy/interactive-diagram"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4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cpYhgqPRivw" TargetMode="External"/><Relationship Id="rId2" Type="http://schemas.openxmlformats.org/officeDocument/2006/relationships/hyperlink" Target="https://www.youtube.com/watch?time_continue=32&amp;v=zCRKvDyyHmI" TargetMode="External"/><Relationship Id="rId1" Type="http://schemas.openxmlformats.org/officeDocument/2006/relationships/slideLayout" Target="../slideLayouts/slideLayout2.xml"/><Relationship Id="rId4" Type="http://schemas.openxmlformats.org/officeDocument/2006/relationships/hyperlink" Target="https://www.ellenmacarthurfoundation.org/circular-economy/interactive-diagram"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eym10GGidQU" TargetMode="External"/><Relationship Id="rId7" Type="http://schemas.openxmlformats.org/officeDocument/2006/relationships/hyperlink" Target="https://www.theguardian.com/sustainable-business/2015/nov/06/rubber-tyres-russian-dandelions-sustainability-timberland-shoes-waste" TargetMode="External"/><Relationship Id="rId2" Type="http://schemas.openxmlformats.org/officeDocument/2006/relationships/hyperlink" Target="https://www.youtube.com/watch?v=9GorqroigqM" TargetMode="External"/><Relationship Id="rId1" Type="http://schemas.openxmlformats.org/officeDocument/2006/relationships/slideLayout" Target="../slideLayouts/slideLayout2.xml"/><Relationship Id="rId6" Type="http://schemas.openxmlformats.org/officeDocument/2006/relationships/hyperlink" Target="https://www.theguardian.com/sustainable-business/choking-russian-rivers-sustainable-water-technology-sapropel-algae" TargetMode="External"/><Relationship Id="rId5" Type="http://schemas.openxmlformats.org/officeDocument/2006/relationships/hyperlink" Target="http://www.nytimes.com/2014/10/26/business/dividing-and-conquering-the-trash.html" TargetMode="External"/><Relationship Id="rId4" Type="http://schemas.openxmlformats.org/officeDocument/2006/relationships/hyperlink" Target="chrome-extension://oemmndcbldboiebfnladdacbdfmadadm/https:/static1.squarespace.com/static/4ffc3ba1e4b036a61fbde6ff/t/5144d54ce4b086e5da757cbf/1363465548909/Sustainability+Through+the+Value+Chain+FINAL+2013.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www.greenbiz.com/blog/2013/12/17/nike-moves-water-free-chemical-free-dyeing" TargetMode="External"/><Relationship Id="rId13" Type="http://schemas.openxmlformats.org/officeDocument/2006/relationships/hyperlink" Target="https://www.greenbiz.com/blog/2013/09/19/coca-cola-launch-first-electric-refrigerated-truck-fleet" TargetMode="External"/><Relationship Id="rId18" Type="http://schemas.openxmlformats.org/officeDocument/2006/relationships/hyperlink" Target="https://www.theguardian.com/sustainable-business/sustainability-case-studies-hewlett-packard-ewaste-recycling-africa" TargetMode="External"/><Relationship Id="rId3" Type="http://schemas.openxmlformats.org/officeDocument/2006/relationships/hyperlink" Target="http://www.solarindustrymag.com/online/issues/SI1309/FEAT_05_Hazardous_Materials_Used_In_Silicon_PV_Cell_Production_A_Primer.html" TargetMode="External"/><Relationship Id="rId7" Type="http://schemas.openxmlformats.org/officeDocument/2006/relationships/hyperlink" Target="http://solutions-network.org/site-sfhtantalum/photos-gallery1" TargetMode="External"/><Relationship Id="rId12" Type="http://schemas.openxmlformats.org/officeDocument/2006/relationships/hyperlink" Target="http://money.cnn.com/2015/06/04/technology/coke-plastic-plant-bottle" TargetMode="External"/><Relationship Id="rId17" Type="http://schemas.openxmlformats.org/officeDocument/2006/relationships/hyperlink" Target="http://www.independent.co.uk/life-style/health-and-families/health-news/major-producers-to-ditch-bpa-from-packaging-2121837.html" TargetMode="External"/><Relationship Id="rId2" Type="http://schemas.openxmlformats.org/officeDocument/2006/relationships/notesSlide" Target="../notesSlides/notesSlide53.xml"/><Relationship Id="rId16" Type="http://schemas.openxmlformats.org/officeDocument/2006/relationships/hyperlink" Target="http://archive.fortune.com/2008/07/15/magazines/fortune/gunther_bpa.fortune/index.htm" TargetMode="External"/><Relationship Id="rId1" Type="http://schemas.openxmlformats.org/officeDocument/2006/relationships/slideLayout" Target="../slideLayouts/slideLayout2.xml"/><Relationship Id="rId6" Type="http://schemas.openxmlformats.org/officeDocument/2006/relationships/hyperlink" Target="http://www.internationalpaper.com/planet/policies-certifications/certificates" TargetMode="External"/><Relationship Id="rId11" Type="http://schemas.openxmlformats.org/officeDocument/2006/relationships/hyperlink" Target="https://www.behindthebrands.org/ru-ru" TargetMode="External"/><Relationship Id="rId5" Type="http://schemas.openxmlformats.org/officeDocument/2006/relationships/hyperlink" Target="http://knowledge.wharton.upenn.edu/special-report/greening-the-supply-chain-best-practices-and-future-trends" TargetMode="External"/><Relationship Id="rId15" Type="http://schemas.openxmlformats.org/officeDocument/2006/relationships/hyperlink" Target="https://www.bsh-group.com/presse/fileadmin/publication/Englisch/BSH_Sustainability-Report_2011_english.pdf" TargetMode="External"/><Relationship Id="rId10" Type="http://schemas.openxmlformats.org/officeDocument/2006/relationships/hyperlink" Target="http://www.behindthebrands.org/" TargetMode="External"/><Relationship Id="rId4" Type="http://schemas.openxmlformats.org/officeDocument/2006/relationships/hyperlink" Target="https://www.greenbiz.com/blog/2014/01/24/6-steps-more-sustainable-supply-chain" TargetMode="External"/><Relationship Id="rId9" Type="http://schemas.openxmlformats.org/officeDocument/2006/relationships/hyperlink" Target="https://www.unilever.com/Images/slp-unilever-responsible-sourcing-policy-2014_tcm244-409819_en.pdf" TargetMode="External"/><Relationship Id="rId14" Type="http://schemas.openxmlformats.org/officeDocument/2006/relationships/hyperlink" Target="http://about.van.fedex.com/wp-content/uploads/2014/10/FedEx-Safety-Report-2015.pdf"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kumu.io/ellenmacarthurfoundation/educational-resources" TargetMode="External"/><Relationship Id="rId3" Type="http://schemas.openxmlformats.org/officeDocument/2006/relationships/hyperlink" Target="http://www.pqm-online.com/assets/files/lib/std/iso_14040-2006.pdf" TargetMode="External"/><Relationship Id="rId7" Type="http://schemas.openxmlformats.org/officeDocument/2006/relationships/hyperlink" Target="http://www.nytimes.com/2014/10/26/business/dividing-and-conquering-the-trash.html" TargetMode="External"/><Relationship Id="rId12" Type="http://schemas.openxmlformats.org/officeDocument/2006/relationships/hyperlink" Target="http://www.env.go.jp/en/recycle/smcs/a-rep/2010gs_full.pdf"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www.lifecycleinitiative.org/wp-content/uploads/2015/07/PSI_28.7.15-web.pdf" TargetMode="External"/><Relationship Id="rId11" Type="http://schemas.openxmlformats.org/officeDocument/2006/relationships/hyperlink" Target="https://www.the-ies.org/analysis/circular-economy-japan" TargetMode="External"/><Relationship Id="rId5" Type="http://schemas.openxmlformats.org/officeDocument/2006/relationships/hyperlink" Target="http://www.unep.org/pdf/UNEP_LifecycleInit_Dec_FINAL.pdf" TargetMode="External"/><Relationship Id="rId10" Type="http://schemas.openxmlformats.org/officeDocument/2006/relationships/hyperlink" Target="http://reports.weforum.org/toward-the-circular-economy-accelerating-the-scale-up-across-global-supply-chains" TargetMode="External"/><Relationship Id="rId4" Type="http://schemas.openxmlformats.org/officeDocument/2006/relationships/hyperlink" Target="http://www.unep.org/pdf/DTIE_PDFS/DTIx1164xPA-guidelines_sLCA.pdf" TargetMode="External"/><Relationship Id="rId9" Type="http://schemas.openxmlformats.org/officeDocument/2006/relationships/hyperlink" Target="https://www.theguardian.com/sustainable-business/veolia-partner-zone/2014/nov/27/the-circular-economy-debate-examples-of-good-practice-in-business"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c1.staticflickr.com/3/2197/2423199243_647afcfa1e.jpg" TargetMode="External"/><Relationship Id="rId13" Type="http://schemas.openxmlformats.org/officeDocument/2006/relationships/hyperlink" Target="https://www.ellenmacarthurfoundation.org/circular-economy/interactive-diagram" TargetMode="External"/><Relationship Id="rId3" Type="http://schemas.openxmlformats.org/officeDocument/2006/relationships/hyperlink" Target="http://www.dyecoo.com/dyecoo/wp-content/uploads/2015/10/Job_1768_25812.jpg" TargetMode="External"/><Relationship Id="rId7" Type="http://schemas.openxmlformats.org/officeDocument/2006/relationships/hyperlink" Target="https://pixabay.com/p-1033640" TargetMode="External"/><Relationship Id="rId12" Type="http://schemas.openxmlformats.org/officeDocument/2006/relationships/hyperlink" Target="http://www.sustainablebrands.com/news_and_views/waste_not/innovative-solutions-cradle-cradle-and-beyond" TargetMode="External"/><Relationship Id="rId2" Type="http://schemas.openxmlformats.org/officeDocument/2006/relationships/hyperlink" Target="http://solutions-network.org/site-sfhtantalum/photos-gallery1" TargetMode="External"/><Relationship Id="rId1" Type="http://schemas.openxmlformats.org/officeDocument/2006/relationships/slideLayout" Target="../slideLayouts/slideLayout2.xml"/><Relationship Id="rId6" Type="http://schemas.openxmlformats.org/officeDocument/2006/relationships/hyperlink" Target="http://www.safekids.org/koreas-model-school-zone-project" TargetMode="External"/><Relationship Id="rId11" Type="http://schemas.openxmlformats.org/officeDocument/2006/relationships/hyperlink" Target="https://twitter.com/wastequalsfood" TargetMode="External"/><Relationship Id="rId5" Type="http://schemas.openxmlformats.org/officeDocument/2006/relationships/hyperlink" Target="https://upload.wikimedia.org/wikipedia/commons/a/a6/Coca_Cola_eStar_EV_DC_04_2012_3743.JPG" TargetMode="External"/><Relationship Id="rId15" Type="http://schemas.openxmlformats.org/officeDocument/2006/relationships/hyperlink" Target="https://upload.wikimedia.org/wikipedia/commons/4/42/Tree_rings.jpg" TargetMode="External"/><Relationship Id="rId10" Type="http://schemas.openxmlformats.org/officeDocument/2006/relationships/hyperlink" Target="http://www.lifecycleinitiative.org/tag/lct-illustration" TargetMode="External"/><Relationship Id="rId4" Type="http://schemas.openxmlformats.org/officeDocument/2006/relationships/hyperlink" Target="http://www.globalrecyclingideas.com/wp-content/uploads/2015/05/la-0325-pin02.jpg" TargetMode="External"/><Relationship Id="rId9" Type="http://schemas.openxmlformats.org/officeDocument/2006/relationships/hyperlink" Target="https://www.theguardian.com/sustainable-business/sustainability-case-studies-hewlett-packard-ewaste-recycling-africa" TargetMode="External"/><Relationship Id="rId14" Type="http://schemas.openxmlformats.org/officeDocument/2006/relationships/hyperlink" Target="http://ensia.com/features/zero-waste-world" TargetMode="Externa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2200"/>
            <a:ext cx="8077200" cy="1673352"/>
          </a:xfrm>
        </p:spPr>
        <p:txBody>
          <a:bodyPr/>
          <a:lstStyle/>
          <a:p>
            <a:r>
              <a:rPr lang="en-US" dirty="0" smtClean="0"/>
              <a:t>Week 3</a:t>
            </a:r>
            <a:endParaRPr lang="en-US" dirty="0"/>
          </a:p>
        </p:txBody>
      </p:sp>
      <p:sp>
        <p:nvSpPr>
          <p:cNvPr id="3" name="Subtitle 2"/>
          <p:cNvSpPr>
            <a:spLocks noGrp="1"/>
          </p:cNvSpPr>
          <p:nvPr>
            <p:ph type="subTitle" idx="1"/>
          </p:nvPr>
        </p:nvSpPr>
        <p:spPr/>
        <p:txBody>
          <a:bodyPr/>
          <a:lstStyle/>
          <a:p>
            <a:r>
              <a:rPr lang="en-US" dirty="0" smtClean="0"/>
              <a:t>Sustainable Supply Chain Management and Life Cycle Assessment</a:t>
            </a:r>
            <a:endParaRPr lang="en-US" dirty="0"/>
          </a:p>
        </p:txBody>
      </p:sp>
    </p:spTree>
    <p:extLst>
      <p:ext uri="{BB962C8B-B14F-4D97-AF65-F5344CB8AC3E}">
        <p14:creationId xmlns:p14="http://schemas.microsoft.com/office/powerpoint/2010/main" val="36768240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Extraction – </a:t>
            </a:r>
            <a:r>
              <a:rPr lang="en-US" i="1" dirty="0" smtClean="0"/>
              <a:t>Environmental </a:t>
            </a:r>
            <a:endParaRPr lang="en-US" dirty="0"/>
          </a:p>
        </p:txBody>
      </p:sp>
      <p:pic>
        <p:nvPicPr>
          <p:cNvPr id="13" name="Content Placeholder 12"/>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876286" y="2211291"/>
            <a:ext cx="5391427" cy="3753043"/>
          </a:xfrm>
        </p:spPr>
      </p:pic>
      <p:grpSp>
        <p:nvGrpSpPr>
          <p:cNvPr id="17" name="Group 16"/>
          <p:cNvGrpSpPr/>
          <p:nvPr/>
        </p:nvGrpSpPr>
        <p:grpSpPr>
          <a:xfrm>
            <a:off x="685800" y="1447801"/>
            <a:ext cx="2588887" cy="3505200"/>
            <a:chOff x="4018" y="43847"/>
            <a:chExt cx="1245691" cy="3824020"/>
          </a:xfrm>
        </p:grpSpPr>
        <p:sp>
          <p:nvSpPr>
            <p:cNvPr id="18" name="Rounded Rectangle 17"/>
            <p:cNvSpPr/>
            <p:nvPr/>
          </p:nvSpPr>
          <p:spPr>
            <a:xfrm>
              <a:off x="4018" y="531628"/>
              <a:ext cx="1245691" cy="3336239"/>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9" name="Rounded Rectangle 4"/>
            <p:cNvSpPr/>
            <p:nvPr/>
          </p:nvSpPr>
          <p:spPr>
            <a:xfrm>
              <a:off x="40503" y="43847"/>
              <a:ext cx="1172721" cy="35968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defTabSz="577850">
                <a:lnSpc>
                  <a:spcPct val="90000"/>
                </a:lnSpc>
                <a:spcBef>
                  <a:spcPct val="0"/>
                </a:spcBef>
                <a:spcAft>
                  <a:spcPct val="35000"/>
                </a:spcAft>
              </a:pPr>
              <a:r>
                <a:rPr lang="en-US" sz="1600" dirty="0">
                  <a:solidFill>
                    <a:schemeClr val="tx1"/>
                  </a:solidFill>
                </a:rPr>
                <a:t>International Paper avoids </a:t>
              </a:r>
              <a:r>
                <a:rPr lang="en-US" sz="1600" dirty="0" smtClean="0">
                  <a:solidFill>
                    <a:schemeClr val="tx1"/>
                  </a:solidFill>
                </a:rPr>
                <a:t>deforestation by </a:t>
              </a:r>
              <a:r>
                <a:rPr lang="en-US" sz="1600" dirty="0">
                  <a:solidFill>
                    <a:schemeClr val="tx1"/>
                  </a:solidFill>
                </a:rPr>
                <a:t>only </a:t>
              </a:r>
              <a:r>
                <a:rPr lang="en-US" sz="1600" dirty="0" smtClean="0">
                  <a:solidFill>
                    <a:schemeClr val="tx1"/>
                  </a:solidFill>
                </a:rPr>
                <a:t>harvesting trees from forests that are third-party certified as sustainably managed.</a:t>
              </a:r>
              <a:endParaRPr lang="en-US" sz="1600" kern="1200" dirty="0"/>
            </a:p>
          </p:txBody>
        </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617" y="4343400"/>
            <a:ext cx="2460339" cy="492068"/>
          </a:xfrm>
          <a:prstGeom prst="rect">
            <a:avLst/>
          </a:prstGeom>
        </p:spPr>
      </p:pic>
    </p:spTree>
    <p:extLst>
      <p:ext uri="{BB962C8B-B14F-4D97-AF65-F5344CB8AC3E}">
        <p14:creationId xmlns:p14="http://schemas.microsoft.com/office/powerpoint/2010/main" val="26427970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Extraction – </a:t>
            </a:r>
            <a:r>
              <a:rPr lang="en-US" i="1" dirty="0" smtClean="0"/>
              <a:t>Social</a:t>
            </a:r>
            <a:endParaRPr lang="en-US" dirty="0"/>
          </a:p>
        </p:txBody>
      </p:sp>
      <p:pic>
        <p:nvPicPr>
          <p:cNvPr id="9" name="Content Placeholder 8"/>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5612" r="3978"/>
          <a:stretch/>
        </p:blipFill>
        <p:spPr>
          <a:xfrm>
            <a:off x="0" y="1500554"/>
            <a:ext cx="9144000" cy="5357446"/>
          </a:xfrm>
        </p:spPr>
      </p:pic>
      <p:grpSp>
        <p:nvGrpSpPr>
          <p:cNvPr id="12" name="Group 11"/>
          <p:cNvGrpSpPr/>
          <p:nvPr/>
        </p:nvGrpSpPr>
        <p:grpSpPr>
          <a:xfrm>
            <a:off x="685800" y="1981200"/>
            <a:ext cx="2819400" cy="2362200"/>
            <a:chOff x="4018" y="7362"/>
            <a:chExt cx="1245691" cy="3669862"/>
          </a:xfrm>
        </p:grpSpPr>
        <p:sp>
          <p:nvSpPr>
            <p:cNvPr id="13" name="Rounded Rectangle 12"/>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4" name="Rounded Rectangle 4"/>
            <p:cNvSpPr/>
            <p:nvPr/>
          </p:nvSpPr>
          <p:spPr>
            <a:xfrm>
              <a:off x="40503" y="43847"/>
              <a:ext cx="1172721" cy="35968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285750" lvl="0" indent="-285750" defTabSz="577850">
                <a:lnSpc>
                  <a:spcPct val="90000"/>
                </a:lnSpc>
                <a:spcBef>
                  <a:spcPct val="0"/>
                </a:spcBef>
                <a:spcAft>
                  <a:spcPct val="35000"/>
                </a:spcAft>
                <a:buFont typeface="Arial" panose="020B0604020202020204" pitchFamily="34" charset="0"/>
                <a:buChar char="•"/>
              </a:pPr>
              <a:r>
                <a:rPr lang="en-US" sz="1600" dirty="0" smtClean="0">
                  <a:solidFill>
                    <a:schemeClr val="tx1"/>
                  </a:solidFill>
                </a:rPr>
                <a:t>Displacement </a:t>
              </a:r>
              <a:r>
                <a:rPr lang="en-US" sz="1600" dirty="0">
                  <a:solidFill>
                    <a:schemeClr val="tx1"/>
                  </a:solidFill>
                </a:rPr>
                <a:t>of local </a:t>
              </a:r>
              <a:r>
                <a:rPr lang="en-US" sz="1600" dirty="0" smtClean="0">
                  <a:solidFill>
                    <a:schemeClr val="tx1"/>
                  </a:solidFill>
                </a:rPr>
                <a:t>community</a:t>
              </a:r>
            </a:p>
            <a:p>
              <a:pPr marL="285750" lvl="0" indent="-285750" defTabSz="577850">
                <a:lnSpc>
                  <a:spcPct val="90000"/>
                </a:lnSpc>
                <a:spcBef>
                  <a:spcPct val="0"/>
                </a:spcBef>
                <a:spcAft>
                  <a:spcPct val="35000"/>
                </a:spcAft>
                <a:buFont typeface="Arial" panose="020B0604020202020204" pitchFamily="34" charset="0"/>
                <a:buChar char="•"/>
              </a:pPr>
              <a:r>
                <a:rPr lang="en-US" sz="1600" dirty="0" smtClean="0">
                  <a:solidFill>
                    <a:schemeClr val="tx1"/>
                  </a:solidFill>
                </a:rPr>
                <a:t>Health </a:t>
              </a:r>
              <a:r>
                <a:rPr lang="en-US" sz="1600" dirty="0">
                  <a:solidFill>
                    <a:schemeClr val="tx1"/>
                  </a:solidFill>
                </a:rPr>
                <a:t>and safety of local </a:t>
              </a:r>
              <a:r>
                <a:rPr lang="en-US" sz="1600" dirty="0" smtClean="0">
                  <a:solidFill>
                    <a:schemeClr val="tx1"/>
                  </a:solidFill>
                </a:rPr>
                <a:t>community</a:t>
              </a:r>
            </a:p>
            <a:p>
              <a:pPr marL="285750" lvl="0" indent="-285750" defTabSz="577850">
                <a:lnSpc>
                  <a:spcPct val="90000"/>
                </a:lnSpc>
                <a:spcBef>
                  <a:spcPct val="0"/>
                </a:spcBef>
                <a:spcAft>
                  <a:spcPct val="35000"/>
                </a:spcAft>
                <a:buFont typeface="Arial" panose="020B0604020202020204" pitchFamily="34" charset="0"/>
                <a:buChar char="•"/>
              </a:pPr>
              <a:r>
                <a:rPr lang="en-US" sz="1600" dirty="0" smtClean="0">
                  <a:solidFill>
                    <a:schemeClr val="tx1"/>
                  </a:solidFill>
                </a:rPr>
                <a:t>Conflict </a:t>
              </a:r>
              <a:r>
                <a:rPr lang="en-US" sz="1600" dirty="0">
                  <a:solidFill>
                    <a:schemeClr val="tx1"/>
                  </a:solidFill>
                </a:rPr>
                <a:t>minerals (where profit from mining funds armed conflict</a:t>
              </a:r>
              <a:r>
                <a:rPr lang="en-US" sz="1600" dirty="0" smtClean="0">
                  <a:solidFill>
                    <a:schemeClr val="tx1"/>
                  </a:solidFill>
                </a:rPr>
                <a:t>)</a:t>
              </a:r>
            </a:p>
          </p:txBody>
        </p:sp>
      </p:grpSp>
    </p:spTree>
    <p:extLst>
      <p:ext uri="{BB962C8B-B14F-4D97-AF65-F5344CB8AC3E}">
        <p14:creationId xmlns:p14="http://schemas.microsoft.com/office/powerpoint/2010/main" val="30588151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Extraction – </a:t>
            </a:r>
            <a:r>
              <a:rPr lang="en-US" i="1" dirty="0" smtClean="0"/>
              <a:t>Social</a:t>
            </a:r>
            <a:endParaRPr lang="en-US" dirty="0"/>
          </a:p>
        </p:txBody>
      </p:sp>
      <p:pic>
        <p:nvPicPr>
          <p:cNvPr id="9" name="Content Placeholder 8"/>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5612" r="3978"/>
          <a:stretch/>
        </p:blipFill>
        <p:spPr>
          <a:xfrm>
            <a:off x="0" y="1500554"/>
            <a:ext cx="9144000" cy="5357446"/>
          </a:xfrm>
        </p:spPr>
      </p:pic>
      <p:grpSp>
        <p:nvGrpSpPr>
          <p:cNvPr id="12" name="Group 11"/>
          <p:cNvGrpSpPr/>
          <p:nvPr/>
        </p:nvGrpSpPr>
        <p:grpSpPr>
          <a:xfrm>
            <a:off x="685800" y="1981200"/>
            <a:ext cx="2819400" cy="2362200"/>
            <a:chOff x="4018" y="7362"/>
            <a:chExt cx="1245691" cy="3669862"/>
          </a:xfrm>
        </p:grpSpPr>
        <p:sp>
          <p:nvSpPr>
            <p:cNvPr id="13" name="Rounded Rectangle 12"/>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4" name="Rounded Rectangle 4"/>
            <p:cNvSpPr/>
            <p:nvPr/>
          </p:nvSpPr>
          <p:spPr>
            <a:xfrm>
              <a:off x="40503" y="43847"/>
              <a:ext cx="1172721" cy="35968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defTabSz="577850">
                <a:lnSpc>
                  <a:spcPct val="90000"/>
                </a:lnSpc>
                <a:spcBef>
                  <a:spcPct val="0"/>
                </a:spcBef>
                <a:spcAft>
                  <a:spcPct val="35000"/>
                </a:spcAft>
              </a:pPr>
              <a:r>
                <a:rPr lang="en-US" sz="1600" dirty="0">
                  <a:solidFill>
                    <a:schemeClr val="tx1"/>
                  </a:solidFill>
                </a:rPr>
                <a:t>Motorola ensures that its central African suppliers of </a:t>
              </a:r>
              <a:r>
                <a:rPr lang="en-US" sz="1600" dirty="0" err="1">
                  <a:solidFill>
                    <a:schemeClr val="tx1"/>
                  </a:solidFill>
                </a:rPr>
                <a:t>coltan</a:t>
              </a:r>
              <a:r>
                <a:rPr lang="en-US" sz="1600" dirty="0">
                  <a:solidFill>
                    <a:schemeClr val="tx1"/>
                  </a:solidFill>
                </a:rPr>
                <a:t> (used in cell phones) do not include armed groups</a:t>
              </a:r>
              <a:r>
                <a:rPr lang="en-US" sz="1600" dirty="0" smtClean="0">
                  <a:solidFill>
                    <a:schemeClr val="tx1"/>
                  </a:solidFill>
                </a:rPr>
                <a:t>.</a:t>
              </a:r>
            </a:p>
            <a:p>
              <a:pPr lvl="0" defTabSz="577850">
                <a:lnSpc>
                  <a:spcPct val="90000"/>
                </a:lnSpc>
                <a:spcBef>
                  <a:spcPct val="0"/>
                </a:spcBef>
                <a:spcAft>
                  <a:spcPct val="35000"/>
                </a:spcAft>
              </a:pPr>
              <a:endParaRPr lang="en-US" sz="1600" dirty="0">
                <a:solidFill>
                  <a:schemeClr val="tx1"/>
                </a:solidFill>
              </a:endParaRPr>
            </a:p>
            <a:p>
              <a:pPr lvl="0" defTabSz="577850">
                <a:lnSpc>
                  <a:spcPct val="90000"/>
                </a:lnSpc>
                <a:spcBef>
                  <a:spcPct val="0"/>
                </a:spcBef>
                <a:spcAft>
                  <a:spcPct val="35000"/>
                </a:spcAft>
              </a:pPr>
              <a:endParaRPr lang="en-US" sz="1600" dirty="0" smtClean="0">
                <a:solidFill>
                  <a:schemeClr val="tx1"/>
                </a:solidFill>
              </a:endParaRPr>
            </a:p>
          </p:txBody>
        </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1430" y="3397242"/>
            <a:ext cx="824598" cy="681045"/>
          </a:xfrm>
          <a:prstGeom prst="rect">
            <a:avLst/>
          </a:prstGeom>
        </p:spPr>
      </p:pic>
    </p:spTree>
    <p:extLst>
      <p:ext uri="{BB962C8B-B14F-4D97-AF65-F5344CB8AC3E}">
        <p14:creationId xmlns:p14="http://schemas.microsoft.com/office/powerpoint/2010/main" val="25432340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Manufacturing </a:t>
            </a:r>
            <a:endParaRPr lang="en-US" dirty="0"/>
          </a:p>
        </p:txBody>
      </p:sp>
      <p:graphicFrame>
        <p:nvGraphicFramePr>
          <p:cNvPr id="8" name="Content Placeholder 5"/>
          <p:cNvGraphicFramePr>
            <a:graphicFrameLocks noGrp="1"/>
          </p:cNvGraphicFramePr>
          <p:nvPr>
            <p:ph idx="1"/>
            <p:extLst>
              <p:ext uri="{D42A27DB-BD31-4B8C-83A1-F6EECF244321}">
                <p14:modId xmlns:p14="http://schemas.microsoft.com/office/powerpoint/2010/main" val="819911073"/>
              </p:ext>
            </p:extLst>
          </p:nvPr>
        </p:nvGraphicFramePr>
        <p:xfrm>
          <a:off x="457200" y="1774825"/>
          <a:ext cx="8229600" cy="462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3274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Manufacturing – </a:t>
            </a:r>
            <a:r>
              <a:rPr lang="en-US" i="1" dirty="0"/>
              <a:t>Environmental </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3307" y="2283950"/>
            <a:ext cx="6097385" cy="3607724"/>
          </a:xfrm>
        </p:spPr>
      </p:pic>
      <p:grpSp>
        <p:nvGrpSpPr>
          <p:cNvPr id="6" name="Group 5"/>
          <p:cNvGrpSpPr/>
          <p:nvPr/>
        </p:nvGrpSpPr>
        <p:grpSpPr>
          <a:xfrm>
            <a:off x="434196" y="2286000"/>
            <a:ext cx="2987040" cy="1241770"/>
            <a:chOff x="4018" y="7362"/>
            <a:chExt cx="1245691" cy="3669862"/>
          </a:xfrm>
        </p:grpSpPr>
        <p:sp>
          <p:nvSpPr>
            <p:cNvPr id="7" name="Rounded Rectangle 6"/>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40503" y="43847"/>
              <a:ext cx="1172721" cy="35968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171450" lvl="0" indent="-171450">
                <a:buFont typeface="Arial" panose="020B0604020202020204" pitchFamily="34" charset="0"/>
                <a:buChar char="•"/>
              </a:pPr>
              <a:r>
                <a:rPr lang="en-US" sz="1600" dirty="0" smtClean="0">
                  <a:solidFill>
                    <a:schemeClr val="tx1"/>
                  </a:solidFill>
                </a:rPr>
                <a:t>Water depletion</a:t>
              </a:r>
            </a:p>
            <a:p>
              <a:pPr marL="171450" lvl="0" indent="-171450">
                <a:buFont typeface="Arial" panose="020B0604020202020204" pitchFamily="34" charset="0"/>
                <a:buChar char="•"/>
              </a:pPr>
              <a:r>
                <a:rPr lang="en-US" sz="1600" dirty="0" smtClean="0">
                  <a:solidFill>
                    <a:schemeClr val="tx1"/>
                  </a:solidFill>
                </a:rPr>
                <a:t> Pollution</a:t>
              </a:r>
            </a:p>
            <a:p>
              <a:pPr marL="171450" lvl="0" indent="-171450">
                <a:buFont typeface="Arial" panose="020B0604020202020204" pitchFamily="34" charset="0"/>
                <a:buChar char="•"/>
              </a:pPr>
              <a:r>
                <a:rPr lang="en-US" sz="1600" dirty="0" smtClean="0">
                  <a:solidFill>
                    <a:schemeClr val="tx1"/>
                  </a:solidFill>
                </a:rPr>
                <a:t>Greenhouse gas emissions</a:t>
              </a:r>
              <a:endParaRPr lang="en-US" sz="1600" dirty="0">
                <a:solidFill>
                  <a:schemeClr val="tx1"/>
                </a:solidFill>
              </a:endParaRPr>
            </a:p>
          </p:txBody>
        </p:sp>
      </p:grpSp>
    </p:spTree>
    <p:extLst>
      <p:ext uri="{BB962C8B-B14F-4D97-AF65-F5344CB8AC3E}">
        <p14:creationId xmlns:p14="http://schemas.microsoft.com/office/powerpoint/2010/main" val="3825341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Manufacturing – </a:t>
            </a:r>
            <a:r>
              <a:rPr lang="en-US" i="1" dirty="0"/>
              <a:t>Environmental </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3307" y="2283950"/>
            <a:ext cx="6097385" cy="3607724"/>
          </a:xfrm>
        </p:spPr>
      </p:pic>
      <p:grpSp>
        <p:nvGrpSpPr>
          <p:cNvPr id="6" name="Group 5"/>
          <p:cNvGrpSpPr/>
          <p:nvPr/>
        </p:nvGrpSpPr>
        <p:grpSpPr>
          <a:xfrm>
            <a:off x="434196" y="1997847"/>
            <a:ext cx="2987040" cy="1818076"/>
            <a:chOff x="4018" y="-844230"/>
            <a:chExt cx="1245691" cy="5373047"/>
          </a:xfrm>
        </p:grpSpPr>
        <p:sp>
          <p:nvSpPr>
            <p:cNvPr id="7" name="Rounded Rectangle 6"/>
            <p:cNvSpPr/>
            <p:nvPr/>
          </p:nvSpPr>
          <p:spPr>
            <a:xfrm>
              <a:off x="4018" y="-844230"/>
              <a:ext cx="1245691" cy="5373047"/>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40503" y="43847"/>
              <a:ext cx="1172721" cy="35968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r>
                <a:rPr lang="en-US" sz="1600" dirty="0">
                  <a:solidFill>
                    <a:schemeClr val="tx1"/>
                  </a:solidFill>
                </a:rPr>
                <a:t>Nike invested in </a:t>
              </a:r>
              <a:r>
                <a:rPr lang="en-US" sz="1600" dirty="0" err="1">
                  <a:solidFill>
                    <a:schemeClr val="tx1"/>
                  </a:solidFill>
                </a:rPr>
                <a:t>DyeCoo</a:t>
              </a:r>
              <a:r>
                <a:rPr lang="en-US" sz="1600" dirty="0">
                  <a:solidFill>
                    <a:schemeClr val="tx1"/>
                  </a:solidFill>
                </a:rPr>
                <a:t> to help produce a waterless dyeing process, reducing the amount of water used to dye Nike </a:t>
              </a:r>
              <a:r>
                <a:rPr lang="en-US" sz="1600" dirty="0" smtClean="0">
                  <a:solidFill>
                    <a:schemeClr val="tx1"/>
                  </a:solidFill>
                </a:rPr>
                <a:t>textiles.</a:t>
              </a:r>
            </a:p>
            <a:p>
              <a:pPr lvl="0"/>
              <a:endParaRPr lang="en-US" sz="1600" dirty="0">
                <a:solidFill>
                  <a:schemeClr val="tx1"/>
                </a:solidFill>
              </a:endParaRPr>
            </a:p>
            <a:p>
              <a:pPr lvl="0"/>
              <a:endParaRPr lang="en-US" sz="1600" dirty="0">
                <a:solidFill>
                  <a:schemeClr val="tx1"/>
                </a:solidFill>
              </a:endParaRPr>
            </a:p>
          </p:txBody>
        </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1306" y="3276600"/>
            <a:ext cx="1123304" cy="404390"/>
          </a:xfrm>
          <a:prstGeom prst="rect">
            <a:avLst/>
          </a:prstGeom>
        </p:spPr>
      </p:pic>
    </p:spTree>
    <p:extLst>
      <p:ext uri="{BB962C8B-B14F-4D97-AF65-F5344CB8AC3E}">
        <p14:creationId xmlns:p14="http://schemas.microsoft.com/office/powerpoint/2010/main" val="20923447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Manufacturing – </a:t>
            </a:r>
            <a:r>
              <a:rPr lang="en-US" i="1" dirty="0"/>
              <a:t>Social</a:t>
            </a:r>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923873" y="1774825"/>
            <a:ext cx="7296253" cy="4625975"/>
          </a:xfrm>
        </p:spPr>
      </p:pic>
      <p:grpSp>
        <p:nvGrpSpPr>
          <p:cNvPr id="7" name="Group 6"/>
          <p:cNvGrpSpPr/>
          <p:nvPr/>
        </p:nvGrpSpPr>
        <p:grpSpPr>
          <a:xfrm>
            <a:off x="609600" y="2057400"/>
            <a:ext cx="2613804" cy="2590800"/>
            <a:chOff x="4018" y="7362"/>
            <a:chExt cx="1245691" cy="3669862"/>
          </a:xfrm>
        </p:grpSpPr>
        <p:sp>
          <p:nvSpPr>
            <p:cNvPr id="8" name="Rounded Rectangle 7"/>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9"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171450" lvl="0" indent="-171450">
                <a:buFont typeface="Arial" panose="020B0604020202020204" pitchFamily="34" charset="0"/>
                <a:buChar char="•"/>
              </a:pPr>
              <a:r>
                <a:rPr lang="en-US" sz="1600" dirty="0" smtClean="0">
                  <a:solidFill>
                    <a:schemeClr val="tx1"/>
                  </a:solidFill>
                </a:rPr>
                <a:t>Worker </a:t>
              </a:r>
              <a:r>
                <a:rPr lang="en-US" sz="1600" dirty="0">
                  <a:solidFill>
                    <a:schemeClr val="tx1"/>
                  </a:solidFill>
                </a:rPr>
                <a:t>safety </a:t>
              </a:r>
              <a:endParaRPr lang="en-US" sz="1600" dirty="0" smtClean="0">
                <a:solidFill>
                  <a:schemeClr val="tx1"/>
                </a:solidFill>
              </a:endParaRPr>
            </a:p>
            <a:p>
              <a:pPr marL="171450" lvl="0" indent="-171450">
                <a:buFont typeface="Arial" panose="020B0604020202020204" pitchFamily="34" charset="0"/>
                <a:buChar char="•"/>
              </a:pPr>
              <a:r>
                <a:rPr lang="en-US" sz="1600" dirty="0" smtClean="0">
                  <a:solidFill>
                    <a:schemeClr val="tx1"/>
                  </a:solidFill>
                </a:rPr>
                <a:t>Labor rights: </a:t>
              </a:r>
            </a:p>
            <a:p>
              <a:pPr marL="628650" lvl="1" indent="-171450">
                <a:buFont typeface="Arial" panose="020B0604020202020204" pitchFamily="34" charset="0"/>
                <a:buChar char="•"/>
              </a:pPr>
              <a:r>
                <a:rPr lang="en-US" sz="1600" dirty="0">
                  <a:solidFill>
                    <a:schemeClr val="tx1"/>
                  </a:solidFill>
                </a:rPr>
                <a:t>F</a:t>
              </a:r>
              <a:r>
                <a:rPr lang="en-US" sz="1600" dirty="0" smtClean="0">
                  <a:solidFill>
                    <a:schemeClr val="tx1"/>
                  </a:solidFill>
                </a:rPr>
                <a:t>air wages</a:t>
              </a:r>
            </a:p>
            <a:p>
              <a:pPr marL="628650" lvl="1" indent="-171450">
                <a:buFont typeface="Arial" panose="020B0604020202020204" pitchFamily="34" charset="0"/>
                <a:buChar char="•"/>
              </a:pPr>
              <a:r>
                <a:rPr lang="en-US" sz="1600" dirty="0" smtClean="0">
                  <a:solidFill>
                    <a:schemeClr val="tx1"/>
                  </a:solidFill>
                </a:rPr>
                <a:t>Equal </a:t>
              </a:r>
              <a:r>
                <a:rPr lang="en-US" sz="1600" dirty="0">
                  <a:solidFill>
                    <a:schemeClr val="tx1"/>
                  </a:solidFill>
                </a:rPr>
                <a:t>pay between men and </a:t>
              </a:r>
              <a:r>
                <a:rPr lang="en-US" sz="1600" dirty="0" smtClean="0">
                  <a:solidFill>
                    <a:schemeClr val="tx1"/>
                  </a:solidFill>
                </a:rPr>
                <a:t>women</a:t>
              </a:r>
            </a:p>
            <a:p>
              <a:pPr marL="628650" lvl="1" indent="-171450">
                <a:buFont typeface="Arial" panose="020B0604020202020204" pitchFamily="34" charset="0"/>
                <a:buChar char="•"/>
              </a:pPr>
              <a:r>
                <a:rPr lang="en-US" sz="1600" dirty="0" smtClean="0">
                  <a:solidFill>
                    <a:schemeClr val="tx1"/>
                  </a:solidFill>
                </a:rPr>
                <a:t>Fair hours</a:t>
              </a:r>
            </a:p>
            <a:p>
              <a:pPr marL="628650" lvl="1" indent="-171450">
                <a:buFont typeface="Arial" panose="020B0604020202020204" pitchFamily="34" charset="0"/>
                <a:buChar char="•"/>
              </a:pPr>
              <a:r>
                <a:rPr lang="en-US" sz="1600" dirty="0" smtClean="0">
                  <a:solidFill>
                    <a:schemeClr val="tx1"/>
                  </a:solidFill>
                </a:rPr>
                <a:t>No </a:t>
              </a:r>
              <a:r>
                <a:rPr lang="en-US" sz="1600" dirty="0">
                  <a:solidFill>
                    <a:schemeClr val="tx1"/>
                  </a:solidFill>
                </a:rPr>
                <a:t>child </a:t>
              </a:r>
              <a:r>
                <a:rPr lang="en-US" sz="1600" dirty="0" smtClean="0">
                  <a:solidFill>
                    <a:schemeClr val="tx1"/>
                  </a:solidFill>
                </a:rPr>
                <a:t>labor</a:t>
              </a:r>
            </a:p>
            <a:p>
              <a:pPr marL="628650" lvl="1" indent="-171450">
                <a:buFont typeface="Arial" panose="020B0604020202020204" pitchFamily="34" charset="0"/>
                <a:buChar char="•"/>
              </a:pPr>
              <a:r>
                <a:rPr lang="en-US" sz="1600" dirty="0" smtClean="0">
                  <a:solidFill>
                    <a:schemeClr val="tx1"/>
                  </a:solidFill>
                </a:rPr>
                <a:t>No </a:t>
              </a:r>
              <a:r>
                <a:rPr lang="en-US" sz="1600" dirty="0">
                  <a:solidFill>
                    <a:schemeClr val="tx1"/>
                  </a:solidFill>
                </a:rPr>
                <a:t>forced </a:t>
              </a:r>
              <a:r>
                <a:rPr lang="en-US" sz="1600" dirty="0" smtClean="0">
                  <a:solidFill>
                    <a:schemeClr val="tx1"/>
                  </a:solidFill>
                </a:rPr>
                <a:t>labor</a:t>
              </a:r>
              <a:endParaRPr lang="en-US" sz="1600" dirty="0">
                <a:solidFill>
                  <a:schemeClr val="tx1"/>
                </a:solidFill>
              </a:endParaRPr>
            </a:p>
          </p:txBody>
        </p:sp>
      </p:grpSp>
    </p:spTree>
    <p:extLst>
      <p:ext uri="{BB962C8B-B14F-4D97-AF65-F5344CB8AC3E}">
        <p14:creationId xmlns:p14="http://schemas.microsoft.com/office/powerpoint/2010/main" val="39742095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Manufacturing – </a:t>
            </a:r>
            <a:r>
              <a:rPr lang="en-US" i="1" dirty="0"/>
              <a:t>Social</a:t>
            </a:r>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923873" y="1774825"/>
            <a:ext cx="7296253" cy="4625975"/>
          </a:xfrm>
        </p:spPr>
      </p:pic>
      <p:grpSp>
        <p:nvGrpSpPr>
          <p:cNvPr id="7" name="Group 6"/>
          <p:cNvGrpSpPr/>
          <p:nvPr/>
        </p:nvGrpSpPr>
        <p:grpSpPr>
          <a:xfrm>
            <a:off x="609600" y="2057400"/>
            <a:ext cx="2613804" cy="2590800"/>
            <a:chOff x="4018" y="7362"/>
            <a:chExt cx="1245691" cy="3669862"/>
          </a:xfrm>
        </p:grpSpPr>
        <p:sp>
          <p:nvSpPr>
            <p:cNvPr id="8" name="Rounded Rectangle 7"/>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9"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r>
                <a:rPr lang="en-US" sz="1600" dirty="0">
                  <a:solidFill>
                    <a:schemeClr val="tx1"/>
                  </a:solidFill>
                </a:rPr>
                <a:t>Unilever’s Responsible Sourcing Policy requires all of its suppliers to follow </a:t>
              </a:r>
              <a:r>
                <a:rPr lang="en-US" sz="1600" dirty="0" smtClean="0">
                  <a:solidFill>
                    <a:schemeClr val="tx1"/>
                  </a:solidFill>
                </a:rPr>
                <a:t>international </a:t>
              </a:r>
              <a:r>
                <a:rPr lang="en-US" sz="1600" dirty="0">
                  <a:solidFill>
                    <a:schemeClr val="tx1"/>
                  </a:solidFill>
                </a:rPr>
                <a:t>human rights </a:t>
              </a:r>
              <a:r>
                <a:rPr lang="en-US" sz="1600" dirty="0" smtClean="0">
                  <a:solidFill>
                    <a:schemeClr val="tx1"/>
                  </a:solidFill>
                </a:rPr>
                <a:t>conventions.</a:t>
              </a:r>
            </a:p>
            <a:p>
              <a:pPr lvl="0"/>
              <a:endParaRPr lang="en-US" sz="1600" dirty="0" smtClean="0">
                <a:solidFill>
                  <a:schemeClr val="tx1"/>
                </a:solidFill>
              </a:endParaRPr>
            </a:p>
            <a:p>
              <a:pPr lvl="0"/>
              <a:endParaRPr lang="en-US" sz="1600" dirty="0">
                <a:solidFill>
                  <a:schemeClr val="tx1"/>
                </a:solidFill>
              </a:endParaRPr>
            </a:p>
            <a:p>
              <a:pPr lvl="0"/>
              <a:endParaRPr lang="en-US" sz="1600" dirty="0">
                <a:solidFill>
                  <a:schemeClr val="tx1"/>
                </a:solidFill>
              </a:endParaRPr>
            </a:p>
          </p:txBody>
        </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1762" y="3765504"/>
            <a:ext cx="649481" cy="716250"/>
          </a:xfrm>
          <a:prstGeom prst="rect">
            <a:avLst/>
          </a:prstGeom>
        </p:spPr>
      </p:pic>
    </p:spTree>
    <p:extLst>
      <p:ext uri="{BB962C8B-B14F-4D97-AF65-F5344CB8AC3E}">
        <p14:creationId xmlns:p14="http://schemas.microsoft.com/office/powerpoint/2010/main" val="6273207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Distribution</a:t>
            </a:r>
            <a:endParaRPr lang="en-US" dirty="0"/>
          </a:p>
        </p:txBody>
      </p:sp>
      <p:graphicFrame>
        <p:nvGraphicFramePr>
          <p:cNvPr id="8" name="Content Placeholder 5"/>
          <p:cNvGraphicFramePr>
            <a:graphicFrameLocks noGrp="1"/>
          </p:cNvGraphicFramePr>
          <p:nvPr>
            <p:ph idx="1"/>
            <p:extLst>
              <p:ext uri="{D42A27DB-BD31-4B8C-83A1-F6EECF244321}">
                <p14:modId xmlns:p14="http://schemas.microsoft.com/office/powerpoint/2010/main" val="870055137"/>
              </p:ext>
            </p:extLst>
          </p:nvPr>
        </p:nvGraphicFramePr>
        <p:xfrm>
          <a:off x="457200" y="1774825"/>
          <a:ext cx="8229600" cy="462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2561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 </a:t>
            </a:r>
            <a:r>
              <a:rPr lang="en-US" i="1" dirty="0"/>
              <a:t>Environmental </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1828800" y="2259012"/>
            <a:ext cx="5486400" cy="3657600"/>
          </a:xfrm>
        </p:spPr>
      </p:pic>
      <p:grpSp>
        <p:nvGrpSpPr>
          <p:cNvPr id="13" name="Group 12"/>
          <p:cNvGrpSpPr/>
          <p:nvPr/>
        </p:nvGrpSpPr>
        <p:grpSpPr>
          <a:xfrm>
            <a:off x="304799" y="2971800"/>
            <a:ext cx="3200400" cy="891593"/>
            <a:chOff x="4018" y="7362"/>
            <a:chExt cx="1245691" cy="3669862"/>
          </a:xfrm>
        </p:grpSpPr>
        <p:sp>
          <p:nvSpPr>
            <p:cNvPr id="14" name="Rounded Rectangle 13"/>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5"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171450" lvl="0" indent="-171450">
                <a:buFont typeface="Arial" panose="020B0604020202020204" pitchFamily="34" charset="0"/>
                <a:buChar char="•"/>
              </a:pPr>
              <a:r>
                <a:rPr lang="en-US" sz="1600" dirty="0" smtClean="0">
                  <a:solidFill>
                    <a:schemeClr val="tx1"/>
                  </a:solidFill>
                </a:rPr>
                <a:t>Greenhouse gas emissions</a:t>
              </a:r>
            </a:p>
            <a:p>
              <a:pPr marL="171450" lvl="0" indent="-171450">
                <a:buFont typeface="Arial" panose="020B0604020202020204" pitchFamily="34" charset="0"/>
                <a:buChar char="•"/>
              </a:pPr>
              <a:r>
                <a:rPr lang="en-US" sz="1600" dirty="0" smtClean="0">
                  <a:solidFill>
                    <a:schemeClr val="tx1"/>
                  </a:solidFill>
                </a:rPr>
                <a:t>Packaging </a:t>
              </a:r>
              <a:r>
                <a:rPr lang="en-US" sz="1600" dirty="0">
                  <a:solidFill>
                    <a:schemeClr val="tx1"/>
                  </a:solidFill>
                </a:rPr>
                <a:t>waste</a:t>
              </a:r>
            </a:p>
          </p:txBody>
        </p:sp>
      </p:grpSp>
    </p:spTree>
    <p:extLst>
      <p:ext uri="{BB962C8B-B14F-4D97-AF65-F5344CB8AC3E}">
        <p14:creationId xmlns:p14="http://schemas.microsoft.com/office/powerpoint/2010/main" val="25606696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Outline </a:t>
            </a:r>
            <a:endParaRPr lang="en-US" dirty="0"/>
          </a:p>
        </p:txBody>
      </p:sp>
      <p:sp>
        <p:nvSpPr>
          <p:cNvPr id="3" name="Content Placeholder 2"/>
          <p:cNvSpPr>
            <a:spLocks noGrp="1"/>
          </p:cNvSpPr>
          <p:nvPr>
            <p:ph idx="1"/>
          </p:nvPr>
        </p:nvSpPr>
        <p:spPr/>
        <p:txBody>
          <a:bodyPr>
            <a:normAutofit lnSpcReduction="10000"/>
          </a:bodyPr>
          <a:lstStyle/>
          <a:p>
            <a:r>
              <a:rPr lang="en-US" dirty="0" smtClean="0"/>
              <a:t>What is sustainable supply chain management?</a:t>
            </a:r>
          </a:p>
          <a:p>
            <a:r>
              <a:rPr lang="en-US" dirty="0" smtClean="0"/>
              <a:t>Life cycle assessment as a tool</a:t>
            </a:r>
          </a:p>
          <a:p>
            <a:r>
              <a:rPr lang="en-US" dirty="0"/>
              <a:t>Cradle to cradle, the circular economy, and closing the loop</a:t>
            </a:r>
          </a:p>
          <a:p>
            <a:r>
              <a:rPr lang="en-US" dirty="0" smtClean="0"/>
              <a:t>Conclusion</a:t>
            </a:r>
          </a:p>
          <a:p>
            <a:r>
              <a:rPr lang="en-US" dirty="0" smtClean="0"/>
              <a:t>Summary</a:t>
            </a:r>
          </a:p>
          <a:p>
            <a:pPr lvl="1"/>
            <a:r>
              <a:rPr lang="en-US" dirty="0" smtClean="0"/>
              <a:t>Vocabulary Review</a:t>
            </a:r>
          </a:p>
          <a:p>
            <a:pPr lvl="1"/>
            <a:r>
              <a:rPr lang="en-US" dirty="0"/>
              <a:t>Readings, Websites and Videos</a:t>
            </a:r>
          </a:p>
          <a:p>
            <a:pPr lvl="1"/>
            <a:r>
              <a:rPr lang="en-US" dirty="0" smtClean="0"/>
              <a:t>Assignment</a:t>
            </a:r>
          </a:p>
          <a:p>
            <a:pPr lvl="1"/>
            <a:endParaRPr lang="en-US" dirty="0" smtClean="0"/>
          </a:p>
          <a:p>
            <a:endParaRPr lang="en-US" dirty="0"/>
          </a:p>
        </p:txBody>
      </p:sp>
    </p:spTree>
    <p:extLst>
      <p:ext uri="{BB962C8B-B14F-4D97-AF65-F5344CB8AC3E}">
        <p14:creationId xmlns:p14="http://schemas.microsoft.com/office/powerpoint/2010/main" val="22225043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 </a:t>
            </a:r>
            <a:r>
              <a:rPr lang="en-US" i="1" dirty="0"/>
              <a:t>Environmental </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1828800" y="2259012"/>
            <a:ext cx="5486400" cy="3657600"/>
          </a:xfrm>
        </p:spPr>
      </p:pic>
      <p:grpSp>
        <p:nvGrpSpPr>
          <p:cNvPr id="13" name="Group 12"/>
          <p:cNvGrpSpPr/>
          <p:nvPr/>
        </p:nvGrpSpPr>
        <p:grpSpPr>
          <a:xfrm>
            <a:off x="304799" y="2461992"/>
            <a:ext cx="3200400" cy="1911208"/>
            <a:chOff x="4018" y="7362"/>
            <a:chExt cx="1245691" cy="3669862"/>
          </a:xfrm>
        </p:grpSpPr>
        <p:sp>
          <p:nvSpPr>
            <p:cNvPr id="14" name="Rounded Rectangle 13"/>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5"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r>
                <a:rPr lang="en-US" sz="1600" dirty="0">
                  <a:solidFill>
                    <a:schemeClr val="tx1"/>
                  </a:solidFill>
                </a:rPr>
                <a:t>Coca Cola uses electric vehicles </a:t>
              </a:r>
              <a:r>
                <a:rPr lang="en-US" sz="1600" dirty="0" smtClean="0">
                  <a:solidFill>
                    <a:schemeClr val="tx1"/>
                  </a:solidFill>
                </a:rPr>
                <a:t>and recyclable bottles </a:t>
              </a:r>
              <a:r>
                <a:rPr lang="en-US" sz="1600" dirty="0">
                  <a:solidFill>
                    <a:schemeClr val="tx1"/>
                  </a:solidFill>
                </a:rPr>
                <a:t>made out of plastic derived from sugar </a:t>
              </a:r>
              <a:r>
                <a:rPr lang="en-US" sz="1600" dirty="0" smtClean="0">
                  <a:solidFill>
                    <a:schemeClr val="tx1"/>
                  </a:solidFill>
                </a:rPr>
                <a:t>cane.</a:t>
              </a:r>
            </a:p>
            <a:p>
              <a:pPr lvl="0"/>
              <a:endParaRPr lang="en-US" sz="1600" dirty="0">
                <a:solidFill>
                  <a:schemeClr val="tx1"/>
                </a:solidFill>
              </a:endParaRPr>
            </a:p>
            <a:p>
              <a:pPr lvl="0"/>
              <a:endParaRPr lang="en-US" sz="1600" dirty="0">
                <a:solidFill>
                  <a:schemeClr val="tx1"/>
                </a:solidFill>
              </a:endParaRPr>
            </a:p>
          </p:txBody>
        </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7811" y="3694566"/>
            <a:ext cx="1074376" cy="352055"/>
          </a:xfrm>
          <a:prstGeom prst="rect">
            <a:avLst/>
          </a:prstGeom>
        </p:spPr>
      </p:pic>
    </p:spTree>
    <p:extLst>
      <p:ext uri="{BB962C8B-B14F-4D97-AF65-F5344CB8AC3E}">
        <p14:creationId xmlns:p14="http://schemas.microsoft.com/office/powerpoint/2010/main" val="3082469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a:t>
            </a:r>
            <a:r>
              <a:rPr lang="en-US" dirty="0"/>
              <a:t> – </a:t>
            </a:r>
            <a:r>
              <a:rPr lang="en-US" i="1" dirty="0"/>
              <a:t>Social</a:t>
            </a:r>
            <a:endParaRPr lang="en-US" dirty="0"/>
          </a:p>
        </p:txBody>
      </p:sp>
      <p:pic>
        <p:nvPicPr>
          <p:cNvPr id="7"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3352107" y="3173412"/>
            <a:ext cx="2439785" cy="1828800"/>
          </a:xfrm>
        </p:spPr>
      </p:pic>
      <p:grpSp>
        <p:nvGrpSpPr>
          <p:cNvPr id="8" name="Group 7"/>
          <p:cNvGrpSpPr/>
          <p:nvPr/>
        </p:nvGrpSpPr>
        <p:grpSpPr>
          <a:xfrm>
            <a:off x="666750" y="4800600"/>
            <a:ext cx="3352800" cy="1600200"/>
            <a:chOff x="4018" y="7362"/>
            <a:chExt cx="1245691" cy="3669862"/>
          </a:xfrm>
        </p:grpSpPr>
        <p:sp>
          <p:nvSpPr>
            <p:cNvPr id="9" name="Rounded Rectangle 8"/>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0"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171450" lvl="0" indent="-171450">
                <a:buFont typeface="Arial" panose="020B0604020202020204" pitchFamily="34" charset="0"/>
                <a:buChar char="•"/>
              </a:pPr>
              <a:r>
                <a:rPr lang="en-US" sz="1600" dirty="0" smtClean="0">
                  <a:solidFill>
                    <a:schemeClr val="tx1"/>
                  </a:solidFill>
                </a:rPr>
                <a:t>Health </a:t>
              </a:r>
              <a:r>
                <a:rPr lang="en-US" sz="1600" dirty="0">
                  <a:solidFill>
                    <a:schemeClr val="tx1"/>
                  </a:solidFill>
                </a:rPr>
                <a:t>and safety of surrounding communities </a:t>
              </a:r>
              <a:r>
                <a:rPr lang="en-US" sz="1600" dirty="0" smtClean="0">
                  <a:solidFill>
                    <a:schemeClr val="tx1"/>
                  </a:solidFill>
                </a:rPr>
                <a:t>(especially along </a:t>
              </a:r>
              <a:r>
                <a:rPr lang="en-US" sz="1600" dirty="0">
                  <a:solidFill>
                    <a:schemeClr val="tx1"/>
                  </a:solidFill>
                </a:rPr>
                <a:t>pipelines, highways, or major train lines)</a:t>
              </a:r>
            </a:p>
          </p:txBody>
        </p:sp>
      </p:grpSp>
    </p:spTree>
    <p:extLst>
      <p:ext uri="{BB962C8B-B14F-4D97-AF65-F5344CB8AC3E}">
        <p14:creationId xmlns:p14="http://schemas.microsoft.com/office/powerpoint/2010/main" val="19299371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a:t>
            </a:r>
            <a:r>
              <a:rPr lang="en-US" dirty="0"/>
              <a:t> – </a:t>
            </a:r>
            <a:r>
              <a:rPr lang="en-US" i="1" dirty="0"/>
              <a:t>Social</a:t>
            </a:r>
            <a:endParaRPr lang="en-US" dirty="0"/>
          </a:p>
        </p:txBody>
      </p:sp>
      <p:pic>
        <p:nvPicPr>
          <p:cNvPr id="7"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3352107" y="3173412"/>
            <a:ext cx="2439785" cy="1828800"/>
          </a:xfrm>
        </p:spPr>
      </p:pic>
      <p:grpSp>
        <p:nvGrpSpPr>
          <p:cNvPr id="8" name="Group 7"/>
          <p:cNvGrpSpPr/>
          <p:nvPr/>
        </p:nvGrpSpPr>
        <p:grpSpPr>
          <a:xfrm>
            <a:off x="666750" y="4429274"/>
            <a:ext cx="3352800" cy="2342853"/>
            <a:chOff x="4018" y="-176131"/>
            <a:chExt cx="1245691" cy="4036849"/>
          </a:xfrm>
        </p:grpSpPr>
        <p:sp>
          <p:nvSpPr>
            <p:cNvPr id="9" name="Rounded Rectangle 8"/>
            <p:cNvSpPr/>
            <p:nvPr/>
          </p:nvSpPr>
          <p:spPr>
            <a:xfrm>
              <a:off x="4018" y="-176131"/>
              <a:ext cx="1245691" cy="4036849"/>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0"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r>
                <a:rPr lang="en-US" sz="1600" dirty="0" smtClean="0">
                  <a:solidFill>
                    <a:schemeClr val="tx1"/>
                  </a:solidFill>
                </a:rPr>
                <a:t>FedEx funds </a:t>
              </a:r>
              <a:r>
                <a:rPr lang="en-US" sz="1600" dirty="0">
                  <a:solidFill>
                    <a:schemeClr val="tx1"/>
                  </a:solidFill>
                </a:rPr>
                <a:t>pedestrian-friendly infrastructure near schools in Brazil, China, India, the US, China, and several other countries</a:t>
              </a:r>
              <a:r>
                <a:rPr lang="en-US" sz="1600" dirty="0" smtClean="0">
                  <a:solidFill>
                    <a:schemeClr val="tx1"/>
                  </a:solidFill>
                </a:rPr>
                <a:t>.</a:t>
              </a:r>
            </a:p>
            <a:p>
              <a:pPr lvl="0"/>
              <a:endParaRPr lang="en-US" sz="1600" dirty="0">
                <a:solidFill>
                  <a:schemeClr val="tx1"/>
                </a:solidFill>
              </a:endParaRPr>
            </a:p>
            <a:p>
              <a:pPr lvl="0"/>
              <a:endParaRPr lang="en-US" sz="1600" dirty="0">
                <a:solidFill>
                  <a:schemeClr val="tx1"/>
                </a:solidFill>
              </a:endParaRPr>
            </a:p>
          </p:txBody>
        </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3552" y="6011026"/>
            <a:ext cx="1359197" cy="389774"/>
          </a:xfrm>
          <a:prstGeom prst="rect">
            <a:avLst/>
          </a:prstGeom>
        </p:spPr>
      </p:pic>
    </p:spTree>
    <p:extLst>
      <p:ext uri="{BB962C8B-B14F-4D97-AF65-F5344CB8AC3E}">
        <p14:creationId xmlns:p14="http://schemas.microsoft.com/office/powerpoint/2010/main" val="35471862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Use</a:t>
            </a:r>
            <a:endParaRPr lang="en-US" dirty="0"/>
          </a:p>
        </p:txBody>
      </p:sp>
      <p:graphicFrame>
        <p:nvGraphicFramePr>
          <p:cNvPr id="8" name="Content Placeholder 5"/>
          <p:cNvGraphicFramePr>
            <a:graphicFrameLocks noGrp="1"/>
          </p:cNvGraphicFramePr>
          <p:nvPr>
            <p:ph idx="1"/>
            <p:extLst>
              <p:ext uri="{D42A27DB-BD31-4B8C-83A1-F6EECF244321}">
                <p14:modId xmlns:p14="http://schemas.microsoft.com/office/powerpoint/2010/main" val="52080483"/>
              </p:ext>
            </p:extLst>
          </p:nvPr>
        </p:nvGraphicFramePr>
        <p:xfrm>
          <a:off x="457200" y="1774825"/>
          <a:ext cx="8229600" cy="462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2561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a:t>
            </a:r>
            <a:r>
              <a:rPr lang="en-US" dirty="0"/>
              <a:t> – </a:t>
            </a:r>
            <a:r>
              <a:rPr lang="en-US" i="1" dirty="0"/>
              <a:t>Environmental </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280"/>
          <a:stretch/>
        </p:blipFill>
        <p:spPr>
          <a:xfrm>
            <a:off x="0" y="1524000"/>
            <a:ext cx="9144000" cy="5334000"/>
          </a:xfrm>
          <a:prstGeom prst="rect">
            <a:avLst/>
          </a:prstGeom>
        </p:spPr>
      </p:pic>
      <p:grpSp>
        <p:nvGrpSpPr>
          <p:cNvPr id="6" name="Group 5"/>
          <p:cNvGrpSpPr/>
          <p:nvPr/>
        </p:nvGrpSpPr>
        <p:grpSpPr>
          <a:xfrm>
            <a:off x="5660800" y="5105400"/>
            <a:ext cx="3254600" cy="1219200"/>
            <a:chOff x="4018" y="7362"/>
            <a:chExt cx="1245691" cy="3669862"/>
          </a:xfrm>
        </p:grpSpPr>
        <p:sp>
          <p:nvSpPr>
            <p:cNvPr id="7" name="Rounded Rectangle 6"/>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171450" lvl="0" indent="-171450">
                <a:buFont typeface="Arial" panose="020B0604020202020204" pitchFamily="34" charset="0"/>
                <a:buChar char="•"/>
              </a:pPr>
              <a:r>
                <a:rPr lang="en-US" sz="1600" dirty="0" smtClean="0">
                  <a:solidFill>
                    <a:schemeClr val="tx1"/>
                  </a:solidFill>
                </a:rPr>
                <a:t>Greenhouse gas emissions</a:t>
              </a:r>
            </a:p>
            <a:p>
              <a:pPr marL="171450" lvl="0" indent="-171450">
                <a:buFont typeface="Arial" panose="020B0604020202020204" pitchFamily="34" charset="0"/>
                <a:buChar char="•"/>
              </a:pPr>
              <a:r>
                <a:rPr lang="en-US" sz="1600" dirty="0" smtClean="0">
                  <a:solidFill>
                    <a:schemeClr val="tx1"/>
                  </a:solidFill>
                </a:rPr>
                <a:t>Water depletion</a:t>
              </a:r>
              <a:endParaRPr lang="en-US" sz="1600" dirty="0">
                <a:solidFill>
                  <a:schemeClr val="tx1"/>
                </a:solidFill>
              </a:endParaRPr>
            </a:p>
          </p:txBody>
        </p:sp>
      </p:grpSp>
    </p:spTree>
    <p:extLst>
      <p:ext uri="{BB962C8B-B14F-4D97-AF65-F5344CB8AC3E}">
        <p14:creationId xmlns:p14="http://schemas.microsoft.com/office/powerpoint/2010/main" val="42787243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a:t>
            </a:r>
            <a:r>
              <a:rPr lang="en-US" dirty="0"/>
              <a:t> – </a:t>
            </a:r>
            <a:r>
              <a:rPr lang="en-US" i="1" dirty="0"/>
              <a:t>Environmental </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280"/>
          <a:stretch/>
        </p:blipFill>
        <p:spPr>
          <a:xfrm>
            <a:off x="0" y="1524000"/>
            <a:ext cx="9144000" cy="5334000"/>
          </a:xfrm>
          <a:prstGeom prst="rect">
            <a:avLst/>
          </a:prstGeom>
        </p:spPr>
      </p:pic>
      <p:grpSp>
        <p:nvGrpSpPr>
          <p:cNvPr id="6" name="Group 5"/>
          <p:cNvGrpSpPr/>
          <p:nvPr/>
        </p:nvGrpSpPr>
        <p:grpSpPr>
          <a:xfrm>
            <a:off x="5660800" y="4733233"/>
            <a:ext cx="3254600" cy="1963534"/>
            <a:chOff x="4018" y="7362"/>
            <a:chExt cx="1245691" cy="3669862"/>
          </a:xfrm>
        </p:grpSpPr>
        <p:sp>
          <p:nvSpPr>
            <p:cNvPr id="7" name="Rounded Rectangle 6"/>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r>
                <a:rPr lang="en-US" sz="1600" dirty="0">
                  <a:solidFill>
                    <a:schemeClr val="tx1"/>
                  </a:solidFill>
                </a:rPr>
                <a:t>Siemens has designed washing machines that are more energy- and water-efficient</a:t>
              </a:r>
              <a:r>
                <a:rPr lang="en-US" sz="1600" dirty="0" smtClean="0">
                  <a:solidFill>
                    <a:schemeClr val="tx1"/>
                  </a:solidFill>
                </a:rPr>
                <a:t>.</a:t>
              </a:r>
            </a:p>
            <a:p>
              <a:pPr lvl="0"/>
              <a:endParaRPr lang="en-US" sz="1600" dirty="0" smtClean="0">
                <a:solidFill>
                  <a:schemeClr val="tx1"/>
                </a:solidFill>
              </a:endParaRPr>
            </a:p>
            <a:p>
              <a:pPr lvl="0"/>
              <a:endParaRPr lang="en-US" sz="1600" dirty="0">
                <a:solidFill>
                  <a:schemeClr val="tx1"/>
                </a:solidFill>
              </a:endParaRPr>
            </a:p>
          </p:txBody>
        </p:sp>
      </p:gr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36759" b="40024"/>
          <a:stretch/>
        </p:blipFill>
        <p:spPr>
          <a:xfrm>
            <a:off x="6378769" y="5957454"/>
            <a:ext cx="1818663" cy="422234"/>
          </a:xfrm>
          <a:prstGeom prst="rect">
            <a:avLst/>
          </a:prstGeom>
        </p:spPr>
      </p:pic>
    </p:spTree>
    <p:extLst>
      <p:ext uri="{BB962C8B-B14F-4D97-AF65-F5344CB8AC3E}">
        <p14:creationId xmlns:p14="http://schemas.microsoft.com/office/powerpoint/2010/main" val="24360341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a:t>
            </a:r>
            <a:r>
              <a:rPr lang="en-US" dirty="0"/>
              <a:t> – </a:t>
            </a:r>
            <a:r>
              <a:rPr lang="en-US" i="1" dirty="0"/>
              <a:t>Social</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8914" r="2810" b="12420"/>
          <a:stretch/>
        </p:blipFill>
        <p:spPr>
          <a:xfrm>
            <a:off x="1676400" y="1582057"/>
            <a:ext cx="7467600" cy="5275944"/>
          </a:xfrm>
          <a:prstGeom prst="rect">
            <a:avLst/>
          </a:prstGeom>
        </p:spPr>
      </p:pic>
      <p:grpSp>
        <p:nvGrpSpPr>
          <p:cNvPr id="6" name="Group 5"/>
          <p:cNvGrpSpPr/>
          <p:nvPr/>
        </p:nvGrpSpPr>
        <p:grpSpPr>
          <a:xfrm>
            <a:off x="533400" y="4648200"/>
            <a:ext cx="2958727" cy="1219200"/>
            <a:chOff x="4018" y="7362"/>
            <a:chExt cx="1245691" cy="3669862"/>
          </a:xfrm>
        </p:grpSpPr>
        <p:sp>
          <p:nvSpPr>
            <p:cNvPr id="7" name="Rounded Rectangle 6"/>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40503" y="43847"/>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285750" indent="-285750">
                <a:buFont typeface="Arial" panose="020B0604020202020204" pitchFamily="34" charset="0"/>
                <a:buChar char="•"/>
              </a:pPr>
              <a:r>
                <a:rPr lang="en-US" sz="1600" dirty="0">
                  <a:solidFill>
                    <a:schemeClr val="tx1"/>
                  </a:solidFill>
                </a:rPr>
                <a:t>Health, safety, and privacy of the consumer</a:t>
              </a:r>
              <a:endParaRPr lang="en-US" sz="1600" dirty="0"/>
            </a:p>
          </p:txBody>
        </p:sp>
      </p:grpSp>
    </p:spTree>
    <p:extLst>
      <p:ext uri="{BB962C8B-B14F-4D97-AF65-F5344CB8AC3E}">
        <p14:creationId xmlns:p14="http://schemas.microsoft.com/office/powerpoint/2010/main" val="41940141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a:t>
            </a:r>
            <a:r>
              <a:rPr lang="en-US" dirty="0"/>
              <a:t> – </a:t>
            </a:r>
            <a:r>
              <a:rPr lang="en-US" i="1" dirty="0"/>
              <a:t>Social</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8914" r="2810" b="12420"/>
          <a:stretch/>
        </p:blipFill>
        <p:spPr>
          <a:xfrm>
            <a:off x="1676400" y="1582057"/>
            <a:ext cx="7467600" cy="5275944"/>
          </a:xfrm>
          <a:prstGeom prst="rect">
            <a:avLst/>
          </a:prstGeom>
        </p:spPr>
      </p:pic>
      <p:grpSp>
        <p:nvGrpSpPr>
          <p:cNvPr id="6" name="Group 5"/>
          <p:cNvGrpSpPr/>
          <p:nvPr/>
        </p:nvGrpSpPr>
        <p:grpSpPr>
          <a:xfrm>
            <a:off x="533400" y="4446423"/>
            <a:ext cx="2958727" cy="1622755"/>
            <a:chOff x="4018" y="7362"/>
            <a:chExt cx="1245691" cy="3669862"/>
          </a:xfrm>
        </p:grpSpPr>
        <p:sp>
          <p:nvSpPr>
            <p:cNvPr id="7" name="Rounded Rectangle 6"/>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40503" y="43847"/>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r>
                <a:rPr lang="en-US" sz="1600" dirty="0" smtClean="0"/>
                <a:t>Several major manufacturers  have removed Bisphenol A – a potentially harmful chemical – from food packaging and  baby  bottles.</a:t>
              </a:r>
              <a:endParaRPr lang="en-US" sz="1600" dirty="0"/>
            </a:p>
          </p:txBody>
        </p:sp>
      </p:grpSp>
    </p:spTree>
    <p:extLst>
      <p:ext uri="{BB962C8B-B14F-4D97-AF65-F5344CB8AC3E}">
        <p14:creationId xmlns:p14="http://schemas.microsoft.com/office/powerpoint/2010/main" val="3482369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Disposal</a:t>
            </a:r>
            <a:endParaRPr lang="en-US" dirty="0"/>
          </a:p>
        </p:txBody>
      </p:sp>
      <p:graphicFrame>
        <p:nvGraphicFramePr>
          <p:cNvPr id="8" name="Content Placeholder 5"/>
          <p:cNvGraphicFramePr>
            <a:graphicFrameLocks noGrp="1"/>
          </p:cNvGraphicFramePr>
          <p:nvPr>
            <p:ph idx="1"/>
            <p:extLst>
              <p:ext uri="{D42A27DB-BD31-4B8C-83A1-F6EECF244321}">
                <p14:modId xmlns:p14="http://schemas.microsoft.com/office/powerpoint/2010/main" val="3930840787"/>
              </p:ext>
            </p:extLst>
          </p:nvPr>
        </p:nvGraphicFramePr>
        <p:xfrm>
          <a:off x="457200" y="1774825"/>
          <a:ext cx="8229600" cy="462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2561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Disposal </a:t>
            </a:r>
            <a:r>
              <a:rPr lang="en-US" dirty="0"/>
              <a:t>– </a:t>
            </a:r>
            <a:r>
              <a:rPr lang="en-US" i="1" dirty="0"/>
              <a:t>Environmental </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1292658" y="1774825"/>
            <a:ext cx="6558684" cy="4625975"/>
          </a:xfrm>
        </p:spPr>
      </p:pic>
      <p:grpSp>
        <p:nvGrpSpPr>
          <p:cNvPr id="8" name="Group 7"/>
          <p:cNvGrpSpPr/>
          <p:nvPr/>
        </p:nvGrpSpPr>
        <p:grpSpPr>
          <a:xfrm>
            <a:off x="676180" y="2241584"/>
            <a:ext cx="1867091" cy="1030504"/>
            <a:chOff x="4018" y="7362"/>
            <a:chExt cx="1245691" cy="3669862"/>
          </a:xfrm>
        </p:grpSpPr>
        <p:sp>
          <p:nvSpPr>
            <p:cNvPr id="9" name="Rounded Rectangle 8"/>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0"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171450" lvl="0" indent="-171450">
                <a:buFont typeface="Arial" panose="020B0604020202020204" pitchFamily="34" charset="0"/>
                <a:buChar char="•"/>
              </a:pPr>
              <a:r>
                <a:rPr lang="en-US" sz="1600" dirty="0" smtClean="0">
                  <a:solidFill>
                    <a:schemeClr val="tx1"/>
                  </a:solidFill>
                </a:rPr>
                <a:t>Pollution </a:t>
              </a:r>
            </a:p>
            <a:p>
              <a:pPr marL="171450" lvl="0" indent="-171450">
                <a:buFont typeface="Arial" panose="020B0604020202020204" pitchFamily="34" charset="0"/>
                <a:buChar char="•"/>
              </a:pPr>
              <a:r>
                <a:rPr lang="en-US" sz="1600" dirty="0" smtClean="0">
                  <a:solidFill>
                    <a:schemeClr val="tx1"/>
                  </a:solidFill>
                </a:rPr>
                <a:t>Land use</a:t>
              </a:r>
              <a:endParaRPr lang="en-US" sz="1600" dirty="0">
                <a:solidFill>
                  <a:schemeClr val="tx1"/>
                </a:solidFill>
              </a:endParaRPr>
            </a:p>
          </p:txBody>
        </p:sp>
      </p:grpSp>
    </p:spTree>
    <p:extLst>
      <p:ext uri="{BB962C8B-B14F-4D97-AF65-F5344CB8AC3E}">
        <p14:creationId xmlns:p14="http://schemas.microsoft.com/office/powerpoint/2010/main" val="15368861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92500"/>
          </a:bodyPr>
          <a:lstStyle/>
          <a:p>
            <a:pPr marL="118872" indent="0">
              <a:buNone/>
            </a:pPr>
            <a:r>
              <a:rPr lang="en-US" i="1" dirty="0" smtClean="0"/>
              <a:t>By the end of this session, you will be able to: </a:t>
            </a:r>
          </a:p>
          <a:p>
            <a:pPr marL="118872" indent="0">
              <a:buNone/>
            </a:pPr>
            <a:endParaRPr lang="en-US" dirty="0" smtClean="0"/>
          </a:p>
          <a:p>
            <a:r>
              <a:rPr lang="en-US" sz="3000" dirty="0" smtClean="0"/>
              <a:t>Understand the concept of sustainable supply chain management</a:t>
            </a:r>
          </a:p>
          <a:p>
            <a:r>
              <a:rPr lang="en-US" sz="3000" dirty="0" smtClean="0"/>
              <a:t>Give examples of sustainable practices at each stage of a typical product life cycle</a:t>
            </a:r>
          </a:p>
          <a:p>
            <a:r>
              <a:rPr lang="en-US" sz="3000" dirty="0" smtClean="0"/>
              <a:t>Identify tools to assess supply chain sustainability</a:t>
            </a:r>
          </a:p>
          <a:p>
            <a:r>
              <a:rPr lang="en-US" sz="3000" dirty="0" smtClean="0"/>
              <a:t>Identify the steps in a life cycle assessment</a:t>
            </a:r>
            <a:endParaRPr lang="en-US" sz="3000" dirty="0"/>
          </a:p>
          <a:p>
            <a:r>
              <a:rPr lang="en-US" sz="3000" dirty="0" smtClean="0"/>
              <a:t>Understand and apply the concepts of cradle to cradle, the circular economy, and closing the loop</a:t>
            </a:r>
            <a:endParaRPr lang="en-US" sz="3000" dirty="0"/>
          </a:p>
        </p:txBody>
      </p:sp>
    </p:spTree>
    <p:extLst>
      <p:ext uri="{BB962C8B-B14F-4D97-AF65-F5344CB8AC3E}">
        <p14:creationId xmlns:p14="http://schemas.microsoft.com/office/powerpoint/2010/main" val="3779227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Disposal </a:t>
            </a:r>
            <a:r>
              <a:rPr lang="en-US" dirty="0"/>
              <a:t>– </a:t>
            </a:r>
            <a:r>
              <a:rPr lang="en-US" i="1" dirty="0"/>
              <a:t>Environmental </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1292658" y="1774825"/>
            <a:ext cx="6558684" cy="4625975"/>
          </a:xfrm>
        </p:spPr>
      </p:pic>
      <p:grpSp>
        <p:nvGrpSpPr>
          <p:cNvPr id="8" name="Group 7"/>
          <p:cNvGrpSpPr/>
          <p:nvPr/>
        </p:nvGrpSpPr>
        <p:grpSpPr>
          <a:xfrm>
            <a:off x="676180" y="1859707"/>
            <a:ext cx="1867091" cy="2672861"/>
            <a:chOff x="4018" y="7362"/>
            <a:chExt cx="1245691" cy="3669862"/>
          </a:xfrm>
        </p:grpSpPr>
        <p:sp>
          <p:nvSpPr>
            <p:cNvPr id="9" name="Rounded Rectangle 8"/>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0"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r>
                <a:rPr lang="en-US" sz="1600" dirty="0" smtClean="0">
                  <a:solidFill>
                    <a:schemeClr val="tx1"/>
                  </a:solidFill>
                </a:rPr>
                <a:t>Instead of discarding plastic waste, Walmart sells it to </a:t>
              </a:r>
              <a:r>
                <a:rPr lang="en-US" sz="1600" dirty="0">
                  <a:solidFill>
                    <a:schemeClr val="tx1"/>
                  </a:solidFill>
                </a:rPr>
                <a:t>packaging suppliers</a:t>
              </a:r>
              <a:r>
                <a:rPr lang="en-US" sz="1600" dirty="0" smtClean="0">
                  <a:solidFill>
                    <a:schemeClr val="tx1"/>
                  </a:solidFill>
                </a:rPr>
                <a:t>.</a:t>
              </a:r>
            </a:p>
            <a:p>
              <a:pPr lvl="0"/>
              <a:endParaRPr lang="en-US" sz="1600" dirty="0" smtClean="0">
                <a:solidFill>
                  <a:schemeClr val="tx1"/>
                </a:solidFill>
              </a:endParaRPr>
            </a:p>
            <a:p>
              <a:pPr lvl="0"/>
              <a:endParaRPr lang="en-US" sz="1600" dirty="0">
                <a:solidFill>
                  <a:schemeClr val="tx1"/>
                </a:solidFill>
              </a:endParaRPr>
            </a:p>
            <a:p>
              <a:pPr lvl="0"/>
              <a:endParaRPr lang="en-US" sz="1600" dirty="0">
                <a:solidFill>
                  <a:schemeClr val="tx1"/>
                </a:solidFill>
              </a:endParaRPr>
            </a:p>
          </p:txBody>
        </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3746387"/>
            <a:ext cx="1235634" cy="299024"/>
          </a:xfrm>
          <a:prstGeom prst="rect">
            <a:avLst/>
          </a:prstGeom>
        </p:spPr>
      </p:pic>
    </p:spTree>
    <p:extLst>
      <p:ext uri="{BB962C8B-B14F-4D97-AF65-F5344CB8AC3E}">
        <p14:creationId xmlns:p14="http://schemas.microsoft.com/office/powerpoint/2010/main" val="20776800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Disposal </a:t>
            </a:r>
            <a:r>
              <a:rPr lang="en-US" dirty="0"/>
              <a:t>– </a:t>
            </a:r>
            <a:r>
              <a:rPr lang="en-US" i="1" dirty="0"/>
              <a:t>Social</a:t>
            </a:r>
            <a:endParaRPr lang="en-US" dirty="0"/>
          </a:p>
        </p:txBody>
      </p:sp>
      <p:pic>
        <p:nvPicPr>
          <p:cNvPr id="10"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651000" y="2335212"/>
            <a:ext cx="5842000" cy="3505200"/>
          </a:xfrm>
        </p:spPr>
      </p:pic>
      <p:grpSp>
        <p:nvGrpSpPr>
          <p:cNvPr id="11" name="Group 10"/>
          <p:cNvGrpSpPr/>
          <p:nvPr/>
        </p:nvGrpSpPr>
        <p:grpSpPr>
          <a:xfrm>
            <a:off x="6858000" y="5105400"/>
            <a:ext cx="1905000" cy="1295400"/>
            <a:chOff x="4018" y="7362"/>
            <a:chExt cx="1245691" cy="3669862"/>
          </a:xfrm>
        </p:grpSpPr>
        <p:sp>
          <p:nvSpPr>
            <p:cNvPr id="12" name="Rounded Rectangle 11"/>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3"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171450" lvl="0" indent="-171450">
                <a:buFont typeface="Arial" panose="020B0604020202020204" pitchFamily="34" charset="0"/>
                <a:buChar char="•"/>
              </a:pPr>
              <a:r>
                <a:rPr lang="en-US" sz="1600" dirty="0" smtClean="0">
                  <a:solidFill>
                    <a:schemeClr val="tx1"/>
                  </a:solidFill>
                </a:rPr>
                <a:t>Health of the local community</a:t>
              </a:r>
              <a:endParaRPr lang="en-US" sz="1600" dirty="0">
                <a:solidFill>
                  <a:schemeClr val="tx1"/>
                </a:solidFill>
              </a:endParaRPr>
            </a:p>
          </p:txBody>
        </p:sp>
      </p:grpSp>
    </p:spTree>
    <p:extLst>
      <p:ext uri="{BB962C8B-B14F-4D97-AF65-F5344CB8AC3E}">
        <p14:creationId xmlns:p14="http://schemas.microsoft.com/office/powerpoint/2010/main" val="42751348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Disposal </a:t>
            </a:r>
            <a:r>
              <a:rPr lang="en-US" dirty="0"/>
              <a:t>– </a:t>
            </a:r>
            <a:r>
              <a:rPr lang="en-US" i="1" dirty="0"/>
              <a:t>Social</a:t>
            </a:r>
            <a:endParaRPr lang="en-US" dirty="0"/>
          </a:p>
        </p:txBody>
      </p:sp>
      <p:pic>
        <p:nvPicPr>
          <p:cNvPr id="10"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651000" y="2335212"/>
            <a:ext cx="5842000" cy="3505200"/>
          </a:xfrm>
        </p:spPr>
      </p:pic>
      <p:grpSp>
        <p:nvGrpSpPr>
          <p:cNvPr id="11" name="Group 10"/>
          <p:cNvGrpSpPr/>
          <p:nvPr/>
        </p:nvGrpSpPr>
        <p:grpSpPr>
          <a:xfrm>
            <a:off x="6858000" y="3912381"/>
            <a:ext cx="1905000" cy="2776806"/>
            <a:chOff x="4018" y="7362"/>
            <a:chExt cx="1245691" cy="3669862"/>
          </a:xfrm>
        </p:grpSpPr>
        <p:sp>
          <p:nvSpPr>
            <p:cNvPr id="12" name="Rounded Rectangle 11"/>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3" name="Rounded Rectangle 4"/>
            <p:cNvSpPr/>
            <p:nvPr/>
          </p:nvSpPr>
          <p:spPr>
            <a:xfrm>
              <a:off x="40503" y="43846"/>
              <a:ext cx="1172721" cy="3596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r>
                <a:rPr lang="en-US" sz="1600" dirty="0" smtClean="0">
                  <a:solidFill>
                    <a:schemeClr val="tx1"/>
                  </a:solidFill>
                </a:rPr>
                <a:t>Hewlett Packard  </a:t>
              </a:r>
              <a:r>
                <a:rPr lang="en-US" sz="1600" dirty="0">
                  <a:solidFill>
                    <a:schemeClr val="tx1"/>
                  </a:solidFill>
                </a:rPr>
                <a:t>is </a:t>
              </a:r>
              <a:r>
                <a:rPr lang="en-US" sz="1600" dirty="0" smtClean="0">
                  <a:solidFill>
                    <a:schemeClr val="tx1"/>
                  </a:solidFill>
                </a:rPr>
                <a:t>eliminating chemicals from its power cables . It also recycles e-waste globally.</a:t>
              </a:r>
            </a:p>
            <a:p>
              <a:pPr lvl="0"/>
              <a:endParaRPr lang="en-US" sz="1600" dirty="0" smtClean="0">
                <a:solidFill>
                  <a:schemeClr val="tx1"/>
                </a:solidFill>
              </a:endParaRPr>
            </a:p>
            <a:p>
              <a:pPr lvl="0"/>
              <a:endParaRPr lang="en-US" sz="1600" dirty="0">
                <a:solidFill>
                  <a:schemeClr val="tx1"/>
                </a:solidFill>
              </a:endParaRPr>
            </a:p>
            <a:p>
              <a:pPr lvl="0"/>
              <a:endParaRPr lang="en-US" sz="1600" dirty="0">
                <a:solidFill>
                  <a:schemeClr val="tx1"/>
                </a:solidFill>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896" y="5885125"/>
            <a:ext cx="573209" cy="573209"/>
          </a:xfrm>
          <a:prstGeom prst="rect">
            <a:avLst/>
          </a:prstGeom>
        </p:spPr>
      </p:pic>
    </p:spTree>
    <p:extLst>
      <p:ext uri="{BB962C8B-B14F-4D97-AF65-F5344CB8AC3E}">
        <p14:creationId xmlns:p14="http://schemas.microsoft.com/office/powerpoint/2010/main" val="28386419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graphicFrame>
        <p:nvGraphicFramePr>
          <p:cNvPr id="6" name="Content Placeholder 5"/>
          <p:cNvGraphicFramePr>
            <a:graphicFrameLocks/>
          </p:cNvGraphicFramePr>
          <p:nvPr>
            <p:extLst>
              <p:ext uri="{D42A27DB-BD31-4B8C-83A1-F6EECF244321}">
                <p14:modId xmlns:p14="http://schemas.microsoft.com/office/powerpoint/2010/main" val="468407858"/>
              </p:ext>
            </p:extLst>
          </p:nvPr>
        </p:nvGraphicFramePr>
        <p:xfrm>
          <a:off x="419100" y="2590800"/>
          <a:ext cx="82296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smtClean="0"/>
              <a:t>Sustainable Supply Chain Mgmt.</a:t>
            </a:r>
            <a:endParaRPr lang="en-US" dirty="0"/>
          </a:p>
        </p:txBody>
      </p:sp>
      <p:graphicFrame>
        <p:nvGraphicFramePr>
          <p:cNvPr id="8" name="Content Placeholder 5"/>
          <p:cNvGraphicFramePr>
            <a:graphicFrameLocks/>
          </p:cNvGraphicFramePr>
          <p:nvPr>
            <p:extLst>
              <p:ext uri="{D42A27DB-BD31-4B8C-83A1-F6EECF244321}">
                <p14:modId xmlns:p14="http://schemas.microsoft.com/office/powerpoint/2010/main" val="1889079825"/>
              </p:ext>
            </p:extLst>
          </p:nvPr>
        </p:nvGraphicFramePr>
        <p:xfrm>
          <a:off x="419100" y="1600200"/>
          <a:ext cx="8229600" cy="9683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1295643117"/>
              </p:ext>
            </p:extLst>
          </p:nvPr>
        </p:nvGraphicFramePr>
        <p:xfrm>
          <a:off x="419100" y="4800600"/>
          <a:ext cx="8229600" cy="1828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9139272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Life Cycle Assessment</a:t>
            </a:r>
            <a:endParaRPr lang="en-US" dirty="0"/>
          </a:p>
        </p:txBody>
      </p:sp>
      <p:sp>
        <p:nvSpPr>
          <p:cNvPr id="5" name="Text Placeholder 4"/>
          <p:cNvSpPr>
            <a:spLocks noGrp="1"/>
          </p:cNvSpPr>
          <p:nvPr>
            <p:ph type="body" idx="1"/>
          </p:nvPr>
        </p:nvSpPr>
        <p:spPr/>
        <p:txBody>
          <a:bodyPr/>
          <a:lstStyle/>
          <a:p>
            <a:r>
              <a:rPr lang="en-US" dirty="0" smtClean="0"/>
              <a:t>A tool for sustainable supply chain management</a:t>
            </a:r>
            <a:endParaRPr lang="en-US" dirty="0"/>
          </a:p>
        </p:txBody>
      </p:sp>
    </p:spTree>
    <p:extLst>
      <p:ext uri="{BB962C8B-B14F-4D97-AF65-F5344CB8AC3E}">
        <p14:creationId xmlns:p14="http://schemas.microsoft.com/office/powerpoint/2010/main" val="31635298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to Assess Supply Chains</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899" y="2219475"/>
            <a:ext cx="2407901" cy="17175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9145" y="1712919"/>
            <a:ext cx="2365710" cy="247808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209" y="4345410"/>
            <a:ext cx="961135" cy="1957514"/>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r="36638"/>
          <a:stretch/>
        </p:blipFill>
        <p:spPr>
          <a:xfrm>
            <a:off x="1985734" y="4633869"/>
            <a:ext cx="5172532" cy="138593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2240" y="2162362"/>
            <a:ext cx="1400812" cy="1641750"/>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59670" y="4079317"/>
            <a:ext cx="2031930" cy="2031930"/>
          </a:xfrm>
          <a:prstGeom prst="rect">
            <a:avLst/>
          </a:prstGeom>
        </p:spPr>
      </p:pic>
    </p:spTree>
    <p:extLst>
      <p:ext uri="{BB962C8B-B14F-4D97-AF65-F5344CB8AC3E}">
        <p14:creationId xmlns:p14="http://schemas.microsoft.com/office/powerpoint/2010/main" val="38548649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Cycle Assessment (LCA)</a:t>
            </a:r>
            <a:endParaRPr lang="en-US" dirty="0"/>
          </a:p>
        </p:txBody>
      </p:sp>
      <p:sp>
        <p:nvSpPr>
          <p:cNvPr id="3" name="Content Placeholder 2"/>
          <p:cNvSpPr>
            <a:spLocks noGrp="1"/>
          </p:cNvSpPr>
          <p:nvPr>
            <p:ph idx="1"/>
          </p:nvPr>
        </p:nvSpPr>
        <p:spPr>
          <a:xfrm>
            <a:off x="457200" y="1775191"/>
            <a:ext cx="8229600" cy="1120409"/>
          </a:xfrm>
        </p:spPr>
        <p:txBody>
          <a:bodyPr>
            <a:normAutofit/>
          </a:bodyPr>
          <a:lstStyle/>
          <a:p>
            <a:r>
              <a:rPr lang="en-US" dirty="0"/>
              <a:t>ISO 14040 </a:t>
            </a:r>
            <a:r>
              <a:rPr lang="en-US" dirty="0" smtClean="0"/>
              <a:t>and ISO 14044 are international standards </a:t>
            </a:r>
            <a:r>
              <a:rPr lang="en-US" smtClean="0"/>
              <a:t>that defines </a:t>
            </a:r>
            <a:r>
              <a:rPr lang="en-US" dirty="0" smtClean="0"/>
              <a:t>the LCA process:</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2668857630"/>
              </p:ext>
            </p:extLst>
          </p:nvPr>
        </p:nvGraphicFramePr>
        <p:xfrm>
          <a:off x="457200" y="2819400"/>
          <a:ext cx="8229600"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28129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Uses LCA?</a:t>
            </a:r>
            <a:endParaRPr lang="en-US" dirty="0"/>
          </a:p>
        </p:txBody>
      </p:sp>
      <p:pic>
        <p:nvPicPr>
          <p:cNvPr id="5" name="Picture 2">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48" t="34747" r="34203" b="6264"/>
          <a:stretch/>
        </p:blipFill>
        <p:spPr bwMode="auto">
          <a:xfrm>
            <a:off x="0" y="1597453"/>
            <a:ext cx="9144000" cy="5260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146462" y="6336268"/>
            <a:ext cx="4600125" cy="36933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i="1" dirty="0" smtClean="0"/>
              <a:t>Life Cycle Initiative Community Map</a:t>
            </a:r>
            <a:endParaRPr lang="en-US" b="1" i="1" dirty="0"/>
          </a:p>
        </p:txBody>
      </p:sp>
    </p:spTree>
    <p:extLst>
      <p:ext uri="{BB962C8B-B14F-4D97-AF65-F5344CB8AC3E}">
        <p14:creationId xmlns:p14="http://schemas.microsoft.com/office/powerpoint/2010/main" val="158212011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graphicFrame>
        <p:nvGraphicFramePr>
          <p:cNvPr id="6" name="Content Placeholder 5"/>
          <p:cNvGraphicFramePr>
            <a:graphicFrameLocks/>
          </p:cNvGraphicFramePr>
          <p:nvPr>
            <p:extLst>
              <p:ext uri="{D42A27DB-BD31-4B8C-83A1-F6EECF244321}">
                <p14:modId xmlns:p14="http://schemas.microsoft.com/office/powerpoint/2010/main" val="2259031060"/>
              </p:ext>
            </p:extLst>
          </p:nvPr>
        </p:nvGraphicFramePr>
        <p:xfrm>
          <a:off x="419100" y="2590800"/>
          <a:ext cx="82296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smtClean="0"/>
              <a:t>Social Life Cycle Assessment</a:t>
            </a:r>
            <a:endParaRPr lang="en-US" dirty="0"/>
          </a:p>
        </p:txBody>
      </p:sp>
      <p:graphicFrame>
        <p:nvGraphicFramePr>
          <p:cNvPr id="8" name="Content Placeholder 5"/>
          <p:cNvGraphicFramePr>
            <a:graphicFrameLocks/>
          </p:cNvGraphicFramePr>
          <p:nvPr>
            <p:extLst>
              <p:ext uri="{D42A27DB-BD31-4B8C-83A1-F6EECF244321}">
                <p14:modId xmlns:p14="http://schemas.microsoft.com/office/powerpoint/2010/main" val="2018381303"/>
              </p:ext>
            </p:extLst>
          </p:nvPr>
        </p:nvGraphicFramePr>
        <p:xfrm>
          <a:off x="419100" y="1600200"/>
          <a:ext cx="8229600" cy="9683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1921440311"/>
              </p:ext>
            </p:extLst>
          </p:nvPr>
        </p:nvGraphicFramePr>
        <p:xfrm>
          <a:off x="419100" y="4800600"/>
          <a:ext cx="8229600" cy="1828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6973225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graphicFrame>
        <p:nvGraphicFramePr>
          <p:cNvPr id="6" name="Content Placeholder 5"/>
          <p:cNvGraphicFramePr>
            <a:graphicFrameLocks/>
          </p:cNvGraphicFramePr>
          <p:nvPr>
            <p:extLst>
              <p:ext uri="{D42A27DB-BD31-4B8C-83A1-F6EECF244321}">
                <p14:modId xmlns:p14="http://schemas.microsoft.com/office/powerpoint/2010/main" val="3298130426"/>
              </p:ext>
            </p:extLst>
          </p:nvPr>
        </p:nvGraphicFramePr>
        <p:xfrm>
          <a:off x="419100" y="2590800"/>
          <a:ext cx="82296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a:t>Social Life Cycle Assessment</a:t>
            </a:r>
          </a:p>
        </p:txBody>
      </p:sp>
      <p:graphicFrame>
        <p:nvGraphicFramePr>
          <p:cNvPr id="8" name="Content Placeholder 5"/>
          <p:cNvGraphicFramePr>
            <a:graphicFrameLocks/>
          </p:cNvGraphicFramePr>
          <p:nvPr>
            <p:extLst>
              <p:ext uri="{D42A27DB-BD31-4B8C-83A1-F6EECF244321}">
                <p14:modId xmlns:p14="http://schemas.microsoft.com/office/powerpoint/2010/main" val="798001167"/>
              </p:ext>
            </p:extLst>
          </p:nvPr>
        </p:nvGraphicFramePr>
        <p:xfrm>
          <a:off x="419100" y="1600200"/>
          <a:ext cx="8229600" cy="9683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138657954"/>
              </p:ext>
            </p:extLst>
          </p:nvPr>
        </p:nvGraphicFramePr>
        <p:xfrm>
          <a:off x="419100" y="4800600"/>
          <a:ext cx="8229600" cy="1828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 name="TextBox 4"/>
          <p:cNvSpPr txBox="1"/>
          <p:nvPr/>
        </p:nvSpPr>
        <p:spPr>
          <a:xfrm>
            <a:off x="106529" y="3407222"/>
            <a:ext cx="8834447" cy="707578"/>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wrap="none" rtlCol="0" anchor="ctr">
            <a:spAutoFit/>
          </a:bodyPr>
          <a:lstStyle/>
          <a:p>
            <a:pPr algn="ctr"/>
            <a:r>
              <a:rPr lang="en-US" sz="3200" i="1" dirty="0" smtClean="0">
                <a:solidFill>
                  <a:schemeClr val="bg1"/>
                </a:solidFill>
              </a:rPr>
              <a:t>Life Cycle Assessment</a:t>
            </a:r>
            <a:endParaRPr lang="en-US" sz="3200" i="1" dirty="0">
              <a:solidFill>
                <a:schemeClr val="bg1"/>
              </a:solidFill>
            </a:endParaRPr>
          </a:p>
        </p:txBody>
      </p:sp>
      <p:sp>
        <p:nvSpPr>
          <p:cNvPr id="10" name="TextBox 9"/>
          <p:cNvSpPr txBox="1"/>
          <p:nvPr/>
        </p:nvSpPr>
        <p:spPr>
          <a:xfrm>
            <a:off x="106530" y="5435025"/>
            <a:ext cx="8834446" cy="584775"/>
          </a:xfrm>
          <a:prstGeom prst="rect">
            <a:avLst/>
          </a:prstGeom>
          <a:solidFill>
            <a:schemeClr val="accent2">
              <a:lumMod val="75000"/>
            </a:schemeClr>
          </a:solidFill>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3200" i="1" dirty="0" smtClean="0">
                <a:solidFill>
                  <a:schemeClr val="bg1"/>
                </a:solidFill>
              </a:rPr>
              <a:t>Social Life Cycle Assessment</a:t>
            </a:r>
            <a:endParaRPr lang="en-US" sz="3200" i="1" dirty="0">
              <a:solidFill>
                <a:schemeClr val="bg1"/>
              </a:solidFill>
            </a:endParaRPr>
          </a:p>
        </p:txBody>
      </p:sp>
    </p:spTree>
    <p:extLst>
      <p:ext uri="{BB962C8B-B14F-4D97-AF65-F5344CB8AC3E}">
        <p14:creationId xmlns:p14="http://schemas.microsoft.com/office/powerpoint/2010/main" val="2219132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graphicFrame>
        <p:nvGraphicFramePr>
          <p:cNvPr id="6" name="Content Placeholder 5"/>
          <p:cNvGraphicFramePr>
            <a:graphicFrameLocks/>
          </p:cNvGraphicFramePr>
          <p:nvPr>
            <p:extLst>
              <p:ext uri="{D42A27DB-BD31-4B8C-83A1-F6EECF244321}">
                <p14:modId xmlns:p14="http://schemas.microsoft.com/office/powerpoint/2010/main" val="2949969301"/>
              </p:ext>
            </p:extLst>
          </p:nvPr>
        </p:nvGraphicFramePr>
        <p:xfrm>
          <a:off x="381000" y="3429000"/>
          <a:ext cx="84582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Autofit/>
          </a:bodyPr>
          <a:lstStyle/>
          <a:p>
            <a:r>
              <a:rPr lang="en-US" sz="3600" dirty="0" smtClean="0"/>
              <a:t>What is sustainable supply chain management?</a:t>
            </a:r>
            <a:endParaRPr lang="en-US" sz="3600" dirty="0"/>
          </a:p>
        </p:txBody>
      </p:sp>
      <p:sp>
        <p:nvSpPr>
          <p:cNvPr id="3" name="Content Placeholder 2"/>
          <p:cNvSpPr>
            <a:spLocks noGrp="1"/>
          </p:cNvSpPr>
          <p:nvPr>
            <p:ph idx="1"/>
          </p:nvPr>
        </p:nvSpPr>
        <p:spPr>
          <a:xfrm>
            <a:off x="419100" y="1828800"/>
            <a:ext cx="8382000" cy="1752600"/>
          </a:xfrm>
        </p:spPr>
        <p:txBody>
          <a:bodyPr>
            <a:normAutofit/>
          </a:bodyPr>
          <a:lstStyle/>
          <a:p>
            <a:pPr marL="118872" lvl="1" indent="0">
              <a:spcBef>
                <a:spcPts val="0"/>
              </a:spcBef>
              <a:buClr>
                <a:schemeClr val="accent1"/>
              </a:buClr>
              <a:buSzPct val="80000"/>
              <a:buNone/>
            </a:pPr>
            <a:r>
              <a:rPr lang="en-US" sz="3200" dirty="0" smtClean="0"/>
              <a:t>c</a:t>
            </a:r>
            <a:r>
              <a:rPr lang="en-US" sz="3200" i="1" dirty="0" smtClean="0"/>
              <a:t>omprehensively </a:t>
            </a:r>
            <a:r>
              <a:rPr lang="en-US" sz="3200" i="1" dirty="0"/>
              <a:t>managing the environmental and social impacts of a </a:t>
            </a:r>
            <a:r>
              <a:rPr lang="en-US" sz="3200" i="1" dirty="0" smtClean="0"/>
              <a:t>product’s complete lifecycle (“cradle </a:t>
            </a:r>
            <a:r>
              <a:rPr lang="en-US" sz="3200" i="1" dirty="0"/>
              <a:t>to </a:t>
            </a:r>
            <a:r>
              <a:rPr lang="en-US" sz="3200" i="1" dirty="0" smtClean="0"/>
              <a:t>grave”).</a:t>
            </a:r>
            <a:endParaRPr lang="en-US" sz="3200" b="1" i="1" dirty="0"/>
          </a:p>
        </p:txBody>
      </p:sp>
    </p:spTree>
    <p:extLst>
      <p:ext uri="{BB962C8B-B14F-4D97-AF65-F5344CB8AC3E}">
        <p14:creationId xmlns:p14="http://schemas.microsoft.com/office/powerpoint/2010/main" val="23650290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Benefits of an LCA</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0637" r="37959"/>
          <a:stretch/>
        </p:blipFill>
        <p:spPr>
          <a:xfrm flipH="1">
            <a:off x="-34237" y="1676400"/>
            <a:ext cx="9175689" cy="5220779"/>
          </a:xfrm>
        </p:spPr>
      </p:pic>
      <p:sp>
        <p:nvSpPr>
          <p:cNvPr id="5" name="TextBox 4"/>
          <p:cNvSpPr txBox="1"/>
          <p:nvPr/>
        </p:nvSpPr>
        <p:spPr>
          <a:xfrm>
            <a:off x="4953000" y="1952685"/>
            <a:ext cx="3886200" cy="415498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i="1" dirty="0" smtClean="0">
                <a:sym typeface="Wingdings" panose="05000000000000000000" pitchFamily="2" charset="2"/>
              </a:rPr>
              <a:t> </a:t>
            </a:r>
            <a:r>
              <a:rPr lang="en-US" sz="2400" i="1" dirty="0" smtClean="0"/>
              <a:t>More </a:t>
            </a:r>
            <a:r>
              <a:rPr lang="en-US" sz="2400" i="1" dirty="0"/>
              <a:t>accurately </a:t>
            </a:r>
            <a:r>
              <a:rPr lang="en-US" sz="2400" i="1" dirty="0" smtClean="0"/>
              <a:t>measure the </a:t>
            </a:r>
            <a:r>
              <a:rPr lang="en-US" sz="2400" i="1" dirty="0"/>
              <a:t>materials and energy used by a product from cradle to grave </a:t>
            </a:r>
            <a:endParaRPr lang="en-US" sz="2400" i="1" dirty="0" smtClean="0"/>
          </a:p>
          <a:p>
            <a:endParaRPr lang="en-US" sz="2400" i="1" dirty="0"/>
          </a:p>
          <a:p>
            <a:r>
              <a:rPr lang="en-US" sz="2400" i="1" dirty="0" smtClean="0">
                <a:sym typeface="Wingdings" panose="05000000000000000000" pitchFamily="2" charset="2"/>
              </a:rPr>
              <a:t> </a:t>
            </a:r>
            <a:r>
              <a:rPr lang="en-US" sz="2400" i="1" dirty="0" smtClean="0"/>
              <a:t>Make better decisions about a product’s environmental impact </a:t>
            </a:r>
          </a:p>
          <a:p>
            <a:endParaRPr lang="en-US" sz="2400" i="1" dirty="0"/>
          </a:p>
          <a:p>
            <a:r>
              <a:rPr lang="en-US" sz="2400" i="1" dirty="0" smtClean="0">
                <a:sym typeface="Wingdings" panose="05000000000000000000" pitchFamily="2" charset="2"/>
              </a:rPr>
              <a:t> </a:t>
            </a:r>
            <a:r>
              <a:rPr lang="en-US" sz="2400" i="1" dirty="0" smtClean="0"/>
              <a:t>Improve the company’s Triple Bottom Line</a:t>
            </a:r>
            <a:endParaRPr lang="en-US" sz="2400" i="1" dirty="0"/>
          </a:p>
        </p:txBody>
      </p:sp>
    </p:spTree>
    <p:extLst>
      <p:ext uri="{BB962C8B-B14F-4D97-AF65-F5344CB8AC3E}">
        <p14:creationId xmlns:p14="http://schemas.microsoft.com/office/powerpoint/2010/main" val="4100119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Cradle to Cradle</a:t>
            </a:r>
            <a:endParaRPr lang="en-US" dirty="0"/>
          </a:p>
        </p:txBody>
      </p:sp>
      <p:sp>
        <p:nvSpPr>
          <p:cNvPr id="5" name="Text Placeholder 4"/>
          <p:cNvSpPr>
            <a:spLocks noGrp="1"/>
          </p:cNvSpPr>
          <p:nvPr>
            <p:ph type="body" idx="1"/>
          </p:nvPr>
        </p:nvSpPr>
        <p:spPr/>
        <p:txBody>
          <a:bodyPr/>
          <a:lstStyle/>
          <a:p>
            <a:r>
              <a:rPr lang="en-US" dirty="0" smtClean="0"/>
              <a:t>Closing the loop</a:t>
            </a:r>
            <a:endParaRPr lang="en-US" dirty="0"/>
          </a:p>
        </p:txBody>
      </p:sp>
    </p:spTree>
    <p:extLst>
      <p:ext uri="{BB962C8B-B14F-4D97-AF65-F5344CB8AC3E}">
        <p14:creationId xmlns:p14="http://schemas.microsoft.com/office/powerpoint/2010/main" val="23828683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Cradle to Grave</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3705259179"/>
              </p:ext>
            </p:extLst>
          </p:nvPr>
        </p:nvGraphicFramePr>
        <p:xfrm>
          <a:off x="457200" y="1774825"/>
          <a:ext cx="8229600" cy="470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83103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Cradle to Cradle</a:t>
            </a:r>
            <a:endParaRPr lang="en-US" dirty="0"/>
          </a:p>
        </p:txBody>
      </p:sp>
      <p:graphicFrame>
        <p:nvGraphicFramePr>
          <p:cNvPr id="5" name="Diagram 4"/>
          <p:cNvGraphicFramePr/>
          <p:nvPr>
            <p:extLst>
              <p:ext uri="{D42A27DB-BD31-4B8C-83A1-F6EECF244321}">
                <p14:modId xmlns:p14="http://schemas.microsoft.com/office/powerpoint/2010/main" val="3490957461"/>
              </p:ext>
            </p:extLst>
          </p:nvPr>
        </p:nvGraphicFramePr>
        <p:xfrm>
          <a:off x="1447800" y="1676400"/>
          <a:ext cx="6248400" cy="474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317003" y="1656395"/>
            <a:ext cx="1245691" cy="747414"/>
            <a:chOff x="4018" y="1977380"/>
            <a:chExt cx="1245691" cy="747414"/>
          </a:xfrm>
          <a:solidFill>
            <a:schemeClr val="bg1">
              <a:lumMod val="65000"/>
            </a:schemeClr>
          </a:solidFill>
        </p:grpSpPr>
        <p:sp>
          <p:nvSpPr>
            <p:cNvPr id="11" name="Rounded Rectangle 10"/>
            <p:cNvSpPr/>
            <p:nvPr/>
          </p:nvSpPr>
          <p:spPr>
            <a:xfrm>
              <a:off x="4018" y="1977380"/>
              <a:ext cx="1245691" cy="747414"/>
            </a:xfrm>
            <a:prstGeom prst="roundRect">
              <a:avLst>
                <a:gd name="adj" fmla="val 10000"/>
              </a:avLst>
            </a:prstGeom>
          </p:spPr>
          <p:style>
            <a:lnRef idx="1">
              <a:schemeClr val="dk1"/>
            </a:lnRef>
            <a:fillRef idx="2">
              <a:schemeClr val="dk1"/>
            </a:fillRef>
            <a:effectRef idx="1">
              <a:schemeClr val="dk1"/>
            </a:effectRef>
            <a:fontRef idx="minor">
              <a:schemeClr val="dk1"/>
            </a:fontRef>
          </p:style>
        </p:sp>
        <p:sp>
          <p:nvSpPr>
            <p:cNvPr id="12" name="Rounded Rectangle 4"/>
            <p:cNvSpPr/>
            <p:nvPr/>
          </p:nvSpPr>
          <p:spPr>
            <a:xfrm>
              <a:off x="25909" y="1999271"/>
              <a:ext cx="1201909" cy="703632"/>
            </a:xfrm>
            <a:prstGeom prst="rect">
              <a:avLst/>
            </a:prstGeom>
          </p:spPr>
          <p:style>
            <a:lnRef idx="1">
              <a:schemeClr val="dk1"/>
            </a:lnRef>
            <a:fillRef idx="2">
              <a:schemeClr val="dk1"/>
            </a:fillRef>
            <a:effectRef idx="1">
              <a:schemeClr val="dk1"/>
            </a:effectRef>
            <a:fontRef idx="minor">
              <a:schemeClr val="dk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Extraction</a:t>
              </a:r>
              <a:endParaRPr lang="en-US" sz="1400" kern="1200" dirty="0"/>
            </a:p>
          </p:txBody>
        </p:sp>
      </p:grpSp>
      <p:grpSp>
        <p:nvGrpSpPr>
          <p:cNvPr id="8" name="Group 7"/>
          <p:cNvGrpSpPr/>
          <p:nvPr/>
        </p:nvGrpSpPr>
        <p:grpSpPr>
          <a:xfrm>
            <a:off x="7620000" y="1656395"/>
            <a:ext cx="1245691" cy="747414"/>
            <a:chOff x="6979890" y="1977380"/>
            <a:chExt cx="1245691" cy="747414"/>
          </a:xfrm>
          <a:solidFill>
            <a:schemeClr val="bg1">
              <a:lumMod val="65000"/>
            </a:schemeClr>
          </a:solidFill>
        </p:grpSpPr>
        <p:sp>
          <p:nvSpPr>
            <p:cNvPr id="9" name="Rounded Rectangle 8"/>
            <p:cNvSpPr/>
            <p:nvPr/>
          </p:nvSpPr>
          <p:spPr>
            <a:xfrm>
              <a:off x="6979890" y="1977380"/>
              <a:ext cx="1245691" cy="747414"/>
            </a:xfrm>
            <a:prstGeom prst="roundRect">
              <a:avLst>
                <a:gd name="adj" fmla="val 10000"/>
              </a:avLst>
            </a:prstGeom>
          </p:spPr>
          <p:style>
            <a:lnRef idx="1">
              <a:schemeClr val="dk1"/>
            </a:lnRef>
            <a:fillRef idx="2">
              <a:schemeClr val="dk1"/>
            </a:fillRef>
            <a:effectRef idx="1">
              <a:schemeClr val="dk1"/>
            </a:effectRef>
            <a:fontRef idx="minor">
              <a:schemeClr val="dk1"/>
            </a:fontRef>
          </p:style>
        </p:sp>
        <p:sp>
          <p:nvSpPr>
            <p:cNvPr id="10" name="Rounded Rectangle 6"/>
            <p:cNvSpPr/>
            <p:nvPr/>
          </p:nvSpPr>
          <p:spPr>
            <a:xfrm>
              <a:off x="7001781" y="1999271"/>
              <a:ext cx="1201909" cy="703632"/>
            </a:xfrm>
            <a:prstGeom prst="rect">
              <a:avLst/>
            </a:prstGeom>
          </p:spPr>
          <p:style>
            <a:lnRef idx="1">
              <a:schemeClr val="dk1"/>
            </a:lnRef>
            <a:fillRef idx="2">
              <a:schemeClr val="dk1"/>
            </a:fillRef>
            <a:effectRef idx="1">
              <a:schemeClr val="dk1"/>
            </a:effectRef>
            <a:fontRef idx="minor">
              <a:schemeClr val="dk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Disposal</a:t>
              </a:r>
            </a:p>
          </p:txBody>
        </p:sp>
      </p:grpSp>
      <p:sp>
        <p:nvSpPr>
          <p:cNvPr id="13" name="TextBox 12"/>
          <p:cNvSpPr txBox="1"/>
          <p:nvPr/>
        </p:nvSpPr>
        <p:spPr>
          <a:xfrm>
            <a:off x="228600" y="2481648"/>
            <a:ext cx="2291012" cy="646331"/>
          </a:xfrm>
          <a:prstGeom prst="rect">
            <a:avLst/>
          </a:prstGeom>
          <a:noFill/>
        </p:spPr>
        <p:txBody>
          <a:bodyPr wrap="none" rtlCol="0">
            <a:spAutoFit/>
          </a:bodyPr>
          <a:lstStyle/>
          <a:p>
            <a:r>
              <a:rPr lang="en-US" dirty="0" smtClean="0"/>
              <a:t>No raw materials used</a:t>
            </a:r>
          </a:p>
          <a:p>
            <a:r>
              <a:rPr lang="en-US" dirty="0" smtClean="0"/>
              <a:t>No resource depletion</a:t>
            </a:r>
          </a:p>
        </p:txBody>
      </p:sp>
      <p:sp>
        <p:nvSpPr>
          <p:cNvPr id="14" name="TextBox 13"/>
          <p:cNvSpPr txBox="1"/>
          <p:nvPr/>
        </p:nvSpPr>
        <p:spPr>
          <a:xfrm>
            <a:off x="6710934" y="2481648"/>
            <a:ext cx="2154757" cy="369332"/>
          </a:xfrm>
          <a:prstGeom prst="rect">
            <a:avLst/>
          </a:prstGeom>
          <a:noFill/>
        </p:spPr>
        <p:txBody>
          <a:bodyPr wrap="none" rtlCol="0">
            <a:spAutoFit/>
          </a:bodyPr>
          <a:lstStyle/>
          <a:p>
            <a:pPr algn="r"/>
            <a:r>
              <a:rPr lang="en-US" dirty="0" smtClean="0"/>
              <a:t>No waste in a landfill</a:t>
            </a:r>
            <a:endParaRPr lang="en-US" dirty="0"/>
          </a:p>
        </p:txBody>
      </p:sp>
    </p:spTree>
    <p:extLst>
      <p:ext uri="{BB962C8B-B14F-4D97-AF65-F5344CB8AC3E}">
        <p14:creationId xmlns:p14="http://schemas.microsoft.com/office/powerpoint/2010/main" val="25013291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“Waste Equals Food”</a:t>
            </a:r>
            <a:endParaRPr lang="en-US" dirty="0"/>
          </a:p>
        </p:txBody>
      </p:sp>
      <p:sp>
        <p:nvSpPr>
          <p:cNvPr id="8" name="Content Placeholder 7"/>
          <p:cNvSpPr>
            <a:spLocks noGrp="1"/>
          </p:cNvSpPr>
          <p:nvPr>
            <p:ph sz="half" idx="1"/>
          </p:nvPr>
        </p:nvSpPr>
        <p:spPr>
          <a:xfrm>
            <a:off x="4419600" y="1773936"/>
            <a:ext cx="3733800" cy="4623816"/>
          </a:xfrm>
        </p:spPr>
        <p:txBody>
          <a:bodyPr anchor="ctr"/>
          <a:lstStyle/>
          <a:p>
            <a:pPr marL="118872" indent="0">
              <a:buNone/>
            </a:pPr>
            <a:r>
              <a:rPr lang="en-US" i="1" dirty="0" smtClean="0"/>
              <a:t>All waste has the potential to be used to create something new</a:t>
            </a:r>
            <a:endParaRPr lang="en-US" i="1"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20" y="2455129"/>
            <a:ext cx="3423421" cy="3261430"/>
          </a:xfrm>
          <a:prstGeom prst="rect">
            <a:avLst/>
          </a:prstGeom>
        </p:spPr>
      </p:pic>
    </p:spTree>
    <p:extLst>
      <p:ext uri="{BB962C8B-B14F-4D97-AF65-F5344CB8AC3E}">
        <p14:creationId xmlns:p14="http://schemas.microsoft.com/office/powerpoint/2010/main" val="3854952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Cradle to Cradle: Key Concepts</a:t>
            </a:r>
            <a:endParaRPr lang="en-US" dirty="0"/>
          </a:p>
        </p:txBody>
      </p:sp>
      <p:sp>
        <p:nvSpPr>
          <p:cNvPr id="5" name="Content Placeholder 4"/>
          <p:cNvSpPr>
            <a:spLocks noGrp="1"/>
          </p:cNvSpPr>
          <p:nvPr>
            <p:ph sz="half" idx="1"/>
          </p:nvPr>
        </p:nvSpPr>
        <p:spPr>
          <a:xfrm>
            <a:off x="4648200" y="1676400"/>
            <a:ext cx="4114800" cy="5029200"/>
          </a:xfrm>
        </p:spPr>
        <p:txBody>
          <a:bodyPr>
            <a:noAutofit/>
          </a:bodyPr>
          <a:lstStyle/>
          <a:p>
            <a:pPr>
              <a:spcAft>
                <a:spcPts val="1200"/>
              </a:spcAft>
            </a:pPr>
            <a:r>
              <a:rPr lang="en-US" sz="2000" b="1" dirty="0"/>
              <a:t>Cradle to cradle thinking:  </a:t>
            </a:r>
            <a:r>
              <a:rPr lang="en-US" sz="2000" dirty="0"/>
              <a:t>Treating waste as potentially useful in creating something </a:t>
            </a:r>
            <a:r>
              <a:rPr lang="en-US" sz="2000" dirty="0" smtClean="0"/>
              <a:t>new.</a:t>
            </a:r>
            <a:endParaRPr lang="en-US" sz="2000" dirty="0"/>
          </a:p>
          <a:p>
            <a:pPr>
              <a:spcAft>
                <a:spcPts val="1200"/>
              </a:spcAft>
            </a:pPr>
            <a:r>
              <a:rPr lang="en-US" sz="2000" b="1" dirty="0"/>
              <a:t>Circular economy: </a:t>
            </a:r>
            <a:r>
              <a:rPr lang="en-US" sz="2000" dirty="0"/>
              <a:t>Economic system where resources are used for as long as possible and then recovered or reused rather than </a:t>
            </a:r>
            <a:r>
              <a:rPr lang="en-US" sz="2000" dirty="0" smtClean="0"/>
              <a:t>discarded.</a:t>
            </a:r>
            <a:endParaRPr lang="en-US" sz="2000" dirty="0"/>
          </a:p>
          <a:p>
            <a:pPr>
              <a:spcAft>
                <a:spcPts val="1200"/>
              </a:spcAft>
            </a:pPr>
            <a:r>
              <a:rPr lang="en-US" sz="2000" b="1" dirty="0" smtClean="0"/>
              <a:t>Closing the </a:t>
            </a:r>
            <a:r>
              <a:rPr lang="en-US" sz="2000" b="1" dirty="0"/>
              <a:t>loop:</a:t>
            </a:r>
            <a:r>
              <a:rPr lang="en-US" sz="2000" i="1" dirty="0"/>
              <a:t> </a:t>
            </a:r>
            <a:r>
              <a:rPr lang="en-US" sz="2000" dirty="0" smtClean="0"/>
              <a:t>Redesigning a process or supply chain to completely repurpose, recycle, </a:t>
            </a:r>
            <a:r>
              <a:rPr lang="en-US" sz="2000" dirty="0"/>
              <a:t>or </a:t>
            </a:r>
            <a:r>
              <a:rPr lang="en-US" sz="2000" dirty="0" smtClean="0"/>
              <a:t>compost </a:t>
            </a:r>
            <a:r>
              <a:rPr lang="en-US" sz="2000" dirty="0"/>
              <a:t>all </a:t>
            </a:r>
            <a:r>
              <a:rPr lang="en-US" sz="2000" dirty="0" smtClean="0"/>
              <a:t>materials.</a:t>
            </a:r>
            <a:endParaRPr lang="en-US" sz="2000" dirty="0"/>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rot="16200000">
            <a:off x="381001" y="2286000"/>
            <a:ext cx="3810000" cy="3810000"/>
          </a:xfrm>
        </p:spPr>
      </p:pic>
    </p:spTree>
    <p:extLst>
      <p:ext uri="{BB962C8B-B14F-4D97-AF65-F5344CB8AC3E}">
        <p14:creationId xmlns:p14="http://schemas.microsoft.com/office/powerpoint/2010/main" val="42423908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Circular Economy</a:t>
            </a:r>
            <a:endParaRPr lang="en-US" dirty="0"/>
          </a:p>
        </p:txBody>
      </p:sp>
      <p:sp>
        <p:nvSpPr>
          <p:cNvPr id="3" name="Content Placeholder 2"/>
          <p:cNvSpPr>
            <a:spLocks noGrp="1"/>
          </p:cNvSpPr>
          <p:nvPr>
            <p:ph idx="1"/>
          </p:nvPr>
        </p:nvSpPr>
        <p:spPr>
          <a:xfrm>
            <a:off x="1127256" y="5715000"/>
            <a:ext cx="5730744" cy="899030"/>
          </a:xfrm>
        </p:spPr>
        <p:txBody>
          <a:bodyPr>
            <a:normAutofit/>
          </a:bodyPr>
          <a:lstStyle/>
          <a:p>
            <a:pPr marL="118872" indent="0" fontAlgn="t">
              <a:buNone/>
            </a:pPr>
            <a:r>
              <a:rPr lang="en-US" sz="2400" i="1" dirty="0"/>
              <a:t>Re-thinking Progress: The Circular </a:t>
            </a:r>
            <a:r>
              <a:rPr lang="en-US" sz="2400" i="1" dirty="0" smtClean="0"/>
              <a:t>Economy</a:t>
            </a:r>
          </a:p>
          <a:p>
            <a:pPr marL="118872" indent="0" fontAlgn="t">
              <a:buNone/>
            </a:pPr>
            <a:r>
              <a:rPr lang="en-US" sz="2400" i="1" dirty="0"/>
              <a:t>Ellen MacArthur Foundation</a:t>
            </a:r>
          </a:p>
        </p:txBody>
      </p:sp>
      <p:pic>
        <p:nvPicPr>
          <p:cNvPr id="4" name="zCRKvDyyHmI"/>
          <p:cNvPicPr>
            <a:picLocks noRot="1" noChangeAspect="1"/>
          </p:cNvPicPr>
          <p:nvPr>
            <a:videoFile r:link="rId1"/>
          </p:nvPr>
        </p:nvPicPr>
        <p:blipFill>
          <a:blip r:embed="rId4"/>
          <a:stretch>
            <a:fillRect/>
          </a:stretch>
        </p:blipFill>
        <p:spPr>
          <a:xfrm>
            <a:off x="1219200" y="1913835"/>
            <a:ext cx="6693865" cy="37653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528927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Circular Economy</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5150" y="1839912"/>
            <a:ext cx="8013700" cy="4495800"/>
          </a:xfrm>
        </p:spPr>
      </p:pic>
    </p:spTree>
    <p:extLst>
      <p:ext uri="{BB962C8B-B14F-4D97-AF65-F5344CB8AC3E}">
        <p14:creationId xmlns:p14="http://schemas.microsoft.com/office/powerpoint/2010/main" val="25714618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Circular Economy</a:t>
            </a:r>
            <a:endParaRPr lang="en-US" dirty="0"/>
          </a:p>
        </p:txBody>
      </p:sp>
      <p:pic>
        <p:nvPicPr>
          <p:cNvPr id="4" name="Content Placeholder 3">
            <a:hlinkClick r:id="rId3"/>
          </p:cNvPr>
          <p:cNvPicPr>
            <a:picLocks noGrp="1" noChangeAspect="1"/>
          </p:cNvPicPr>
          <p:nvPr>
            <p:ph sz="half" idx="1"/>
          </p:nvPr>
        </p:nvPicPr>
        <p:blipFill rotWithShape="1">
          <a:blip r:embed="rId4" cstate="print">
            <a:extLst>
              <a:ext uri="{28A0092B-C50C-407E-A947-70E740481C1C}">
                <a14:useLocalDpi xmlns:a14="http://schemas.microsoft.com/office/drawing/2010/main" val="0"/>
              </a:ext>
            </a:extLst>
          </a:blip>
          <a:stretch/>
        </p:blipFill>
        <p:spPr>
          <a:xfrm>
            <a:off x="457200" y="2334331"/>
            <a:ext cx="4038600" cy="3502201"/>
          </a:xfrm>
        </p:spPr>
      </p:pic>
      <p:sp>
        <p:nvSpPr>
          <p:cNvPr id="6" name="Content Placeholder 5"/>
          <p:cNvSpPr>
            <a:spLocks noGrp="1"/>
          </p:cNvSpPr>
          <p:nvPr>
            <p:ph sz="half" idx="2"/>
          </p:nvPr>
        </p:nvSpPr>
        <p:spPr>
          <a:xfrm>
            <a:off x="6781800" y="1773936"/>
            <a:ext cx="1905000" cy="4398264"/>
          </a:xfrm>
        </p:spPr>
        <p:txBody>
          <a:bodyPr anchor="ctr">
            <a:normAutofit/>
          </a:bodyPr>
          <a:lstStyle/>
          <a:p>
            <a:pPr marL="118872" indent="0">
              <a:buNone/>
            </a:pPr>
            <a:r>
              <a:rPr lang="en-US" sz="1800" i="1" dirty="0" smtClean="0"/>
              <a:t>for a larger and interactive version of the diagram, see the </a:t>
            </a:r>
            <a:r>
              <a:rPr lang="en-US" sz="1800" i="1" dirty="0" smtClean="0">
                <a:hlinkClick r:id="rId3"/>
              </a:rPr>
              <a:t>Ellen MacArthur Foundation’s website </a:t>
            </a:r>
            <a:r>
              <a:rPr lang="en-US" sz="1800" i="1" dirty="0" smtClean="0"/>
              <a:t>on the circular economy</a:t>
            </a:r>
            <a:endParaRPr lang="en-US" sz="1800" i="1" dirty="0"/>
          </a:p>
        </p:txBody>
      </p:sp>
    </p:spTree>
    <p:extLst>
      <p:ext uri="{BB962C8B-B14F-4D97-AF65-F5344CB8AC3E}">
        <p14:creationId xmlns:p14="http://schemas.microsoft.com/office/powerpoint/2010/main" val="26230220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 is Closing the Loop?</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3501"/>
          <a:stretch/>
        </p:blipFill>
        <p:spPr>
          <a:xfrm>
            <a:off x="0" y="1600200"/>
            <a:ext cx="9144000" cy="5257800"/>
          </a:xfrm>
          <a:prstGeom prst="rect">
            <a:avLst/>
          </a:prstGeom>
        </p:spPr>
      </p:pic>
      <p:sp>
        <p:nvSpPr>
          <p:cNvPr id="7" name="Rectangle 6"/>
          <p:cNvSpPr/>
          <p:nvPr/>
        </p:nvSpPr>
        <p:spPr>
          <a:xfrm>
            <a:off x="5486400" y="1844219"/>
            <a:ext cx="3394364" cy="440120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i="1" dirty="0" smtClean="0"/>
              <a:t>Entrepreneurs </a:t>
            </a:r>
            <a:r>
              <a:rPr lang="en-US" sz="2000" i="1" dirty="0"/>
              <a:t>like Rubicon Global sort waste streams  to recover </a:t>
            </a:r>
            <a:r>
              <a:rPr lang="en-US" sz="2000" i="1" dirty="0" smtClean="0"/>
              <a:t>value from </a:t>
            </a:r>
            <a:r>
              <a:rPr lang="en-US" sz="2000" i="1" dirty="0"/>
              <a:t>materials that would otherwise be discarded.</a:t>
            </a:r>
            <a:r>
              <a:rPr lang="en-US" sz="2000" dirty="0"/>
              <a:t/>
            </a:r>
            <a:br>
              <a:rPr lang="en-US" sz="2000" dirty="0"/>
            </a:br>
            <a:endParaRPr lang="en-US" sz="2000" dirty="0"/>
          </a:p>
          <a:p>
            <a:r>
              <a:rPr lang="en-US" sz="2000" i="1" dirty="0" smtClean="0"/>
              <a:t>Major manufacturers like Philips rent and repair products rather than selling them.</a:t>
            </a:r>
            <a:r>
              <a:rPr lang="en-US" sz="2000" dirty="0"/>
              <a:t/>
            </a:r>
            <a:br>
              <a:rPr lang="en-US" sz="2000" dirty="0"/>
            </a:br>
            <a:endParaRPr lang="en-US" sz="2000" i="1" dirty="0"/>
          </a:p>
          <a:p>
            <a:r>
              <a:rPr lang="en-US" sz="2000" i="1" dirty="0" smtClean="0"/>
              <a:t>Countries like Japan have zero </a:t>
            </a:r>
            <a:r>
              <a:rPr lang="en-US" sz="2000" i="1" dirty="0"/>
              <a:t>waste goals and recycling </a:t>
            </a:r>
            <a:r>
              <a:rPr lang="en-US" sz="2000" i="1" dirty="0" smtClean="0"/>
              <a:t>regulations to ensure reuse of materials.</a:t>
            </a:r>
            <a:endParaRPr lang="en-US" sz="2000" i="1" dirty="0"/>
          </a:p>
        </p:txBody>
      </p:sp>
    </p:spTree>
    <p:extLst>
      <p:ext uri="{BB962C8B-B14F-4D97-AF65-F5344CB8AC3E}">
        <p14:creationId xmlns:p14="http://schemas.microsoft.com/office/powerpoint/2010/main" val="97684191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6883" b="3195"/>
          <a:stretch/>
        </p:blipFill>
        <p:spPr>
          <a:xfrm>
            <a:off x="4572000" y="1549400"/>
            <a:ext cx="4572000" cy="530860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7688" t="1891" r="36709"/>
          <a:stretch/>
        </p:blipFill>
        <p:spPr>
          <a:xfrm>
            <a:off x="0" y="1549400"/>
            <a:ext cx="4572000" cy="5271808"/>
          </a:xfrm>
          <a:prstGeom prst="rect">
            <a:avLst/>
          </a:prstGeom>
        </p:spPr>
      </p:pic>
      <p:sp>
        <p:nvSpPr>
          <p:cNvPr id="2" name="Title 1"/>
          <p:cNvSpPr>
            <a:spLocks noGrp="1"/>
          </p:cNvSpPr>
          <p:nvPr>
            <p:ph type="title"/>
          </p:nvPr>
        </p:nvSpPr>
        <p:spPr/>
        <p:txBody>
          <a:bodyPr/>
          <a:lstStyle/>
          <a:p>
            <a:r>
              <a:rPr lang="en-US" dirty="0" smtClean="0"/>
              <a:t>Burden-shifting</a:t>
            </a:r>
            <a:endParaRPr lang="en-US" dirty="0"/>
          </a:p>
        </p:txBody>
      </p:sp>
      <p:sp>
        <p:nvSpPr>
          <p:cNvPr id="3" name="Content Placeholder 2"/>
          <p:cNvSpPr>
            <a:spLocks noGrp="1"/>
          </p:cNvSpPr>
          <p:nvPr>
            <p:ph idx="1"/>
          </p:nvPr>
        </p:nvSpPr>
        <p:spPr>
          <a:xfrm>
            <a:off x="2895600" y="4572001"/>
            <a:ext cx="5181600" cy="1904999"/>
          </a:xfrm>
        </p:spPr>
        <p:style>
          <a:lnRef idx="2">
            <a:schemeClr val="accent1"/>
          </a:lnRef>
          <a:fillRef idx="1">
            <a:schemeClr val="lt1"/>
          </a:fillRef>
          <a:effectRef idx="0">
            <a:schemeClr val="accent1"/>
          </a:effectRef>
          <a:fontRef idx="minor">
            <a:schemeClr val="dk1"/>
          </a:fontRef>
        </p:style>
        <p:txBody>
          <a:bodyPr>
            <a:normAutofit/>
          </a:bodyPr>
          <a:lstStyle/>
          <a:p>
            <a:pPr marL="118872" indent="0">
              <a:buNone/>
            </a:pPr>
            <a:r>
              <a:rPr lang="en-US" sz="2800" i="1" dirty="0"/>
              <a:t>when the solution to </a:t>
            </a:r>
            <a:r>
              <a:rPr lang="en-US" sz="2800" i="1" dirty="0" smtClean="0"/>
              <a:t>one </a:t>
            </a:r>
            <a:r>
              <a:rPr lang="en-US" sz="2800" i="1" dirty="0"/>
              <a:t>environmental problem </a:t>
            </a:r>
            <a:r>
              <a:rPr lang="en-US" sz="2800" i="1" dirty="0" smtClean="0"/>
              <a:t>creates </a:t>
            </a:r>
            <a:r>
              <a:rPr lang="en-US" sz="2800" i="1" dirty="0"/>
              <a:t>a different environmental problem </a:t>
            </a:r>
            <a:r>
              <a:rPr lang="en-US" sz="2800" i="1" dirty="0" smtClean="0"/>
              <a:t>elsewhere.</a:t>
            </a:r>
            <a:endParaRPr lang="en-US" sz="2800" i="1" dirty="0"/>
          </a:p>
        </p:txBody>
      </p:sp>
    </p:spTree>
    <p:extLst>
      <p:ext uri="{BB962C8B-B14F-4D97-AF65-F5344CB8AC3E}">
        <p14:creationId xmlns:p14="http://schemas.microsoft.com/office/powerpoint/2010/main" val="19534424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pic>
        <p:nvPicPr>
          <p:cNvPr id="4" name="Picture 3"/>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rcRect t="8626" b="14232"/>
          <a:stretch/>
        </p:blipFill>
        <p:spPr>
          <a:xfrm>
            <a:off x="0" y="1567543"/>
            <a:ext cx="9144001" cy="5290457"/>
          </a:xfrm>
          <a:prstGeom prst="rect">
            <a:avLst/>
          </a:prstGeom>
        </p:spPr>
      </p:pic>
    </p:spTree>
    <p:extLst>
      <p:ext uri="{BB962C8B-B14F-4D97-AF65-F5344CB8AC3E}">
        <p14:creationId xmlns:p14="http://schemas.microsoft.com/office/powerpoint/2010/main" val="19085008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p:txBody>
          <a:bodyPr>
            <a:normAutofit fontScale="92500" lnSpcReduction="10000"/>
          </a:bodyPr>
          <a:lstStyle/>
          <a:p>
            <a:r>
              <a:rPr lang="en-US" dirty="0"/>
              <a:t>What is sustainable supply </a:t>
            </a:r>
            <a:r>
              <a:rPr lang="en-US" dirty="0" smtClean="0"/>
              <a:t>chain management</a:t>
            </a:r>
            <a:r>
              <a:rPr lang="en-US" dirty="0"/>
              <a:t>?</a:t>
            </a:r>
          </a:p>
          <a:p>
            <a:r>
              <a:rPr lang="en-US" dirty="0" smtClean="0"/>
              <a:t>Life </a:t>
            </a:r>
            <a:r>
              <a:rPr lang="en-US" dirty="0"/>
              <a:t>cycle assessment as a tool</a:t>
            </a:r>
          </a:p>
          <a:p>
            <a:r>
              <a:rPr lang="en-US" dirty="0"/>
              <a:t>Cradle to </a:t>
            </a:r>
            <a:r>
              <a:rPr lang="en-US" dirty="0" smtClean="0"/>
              <a:t>cradle, the circular economy, and closing the loop</a:t>
            </a:r>
            <a:endParaRPr lang="en-US" dirty="0"/>
          </a:p>
          <a:p>
            <a:r>
              <a:rPr lang="en-US" dirty="0"/>
              <a:t>Conclusion</a:t>
            </a:r>
          </a:p>
          <a:p>
            <a:r>
              <a:rPr lang="en-US" dirty="0"/>
              <a:t>Summary</a:t>
            </a:r>
          </a:p>
          <a:p>
            <a:pPr lvl="1"/>
            <a:r>
              <a:rPr lang="en-US" sz="2200" dirty="0"/>
              <a:t>Vocabulary Review</a:t>
            </a:r>
          </a:p>
          <a:p>
            <a:pPr lvl="1"/>
            <a:r>
              <a:rPr lang="en-US" sz="2200" dirty="0" smtClean="0"/>
              <a:t>Required Materials</a:t>
            </a:r>
          </a:p>
          <a:p>
            <a:pPr lvl="1"/>
            <a:r>
              <a:rPr lang="en-US" sz="2200" dirty="0" smtClean="0"/>
              <a:t>Supplemental Materials</a:t>
            </a:r>
            <a:endParaRPr lang="en-US" sz="2200" dirty="0"/>
          </a:p>
          <a:p>
            <a:pPr lvl="1"/>
            <a:r>
              <a:rPr lang="en-US" sz="2200" dirty="0" smtClean="0"/>
              <a:t>Assignment</a:t>
            </a:r>
          </a:p>
          <a:p>
            <a:pPr lvl="1"/>
            <a:r>
              <a:rPr lang="en-US" sz="2200" dirty="0" smtClean="0"/>
              <a:t>References</a:t>
            </a:r>
          </a:p>
          <a:p>
            <a:pPr lvl="1"/>
            <a:r>
              <a:rPr lang="en-US" sz="2200" dirty="0" smtClean="0"/>
              <a:t>Image Credits</a:t>
            </a:r>
            <a:endParaRPr lang="en-US" sz="2200" dirty="0"/>
          </a:p>
        </p:txBody>
      </p:sp>
    </p:spTree>
    <p:extLst>
      <p:ext uri="{BB962C8B-B14F-4D97-AF65-F5344CB8AC3E}">
        <p14:creationId xmlns:p14="http://schemas.microsoft.com/office/powerpoint/2010/main" val="8908133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 Review</a:t>
            </a:r>
            <a:endParaRPr lang="en-US" dirty="0"/>
          </a:p>
        </p:txBody>
      </p:sp>
      <p:sp>
        <p:nvSpPr>
          <p:cNvPr id="3" name="Content Placeholder 2"/>
          <p:cNvSpPr>
            <a:spLocks noGrp="1"/>
          </p:cNvSpPr>
          <p:nvPr>
            <p:ph idx="1"/>
          </p:nvPr>
        </p:nvSpPr>
        <p:spPr>
          <a:xfrm>
            <a:off x="228600" y="1565813"/>
            <a:ext cx="8686800" cy="5596987"/>
          </a:xfrm>
        </p:spPr>
        <p:txBody>
          <a:bodyPr>
            <a:normAutofit fontScale="47500" lnSpcReduction="20000"/>
          </a:bodyPr>
          <a:lstStyle/>
          <a:p>
            <a:pPr>
              <a:spcAft>
                <a:spcPts val="1200"/>
              </a:spcAft>
            </a:pPr>
            <a:r>
              <a:rPr lang="en-US" sz="4300" b="1" dirty="0" smtClean="0"/>
              <a:t>Sustainable supply chain management:</a:t>
            </a:r>
            <a:r>
              <a:rPr lang="en-US" sz="4300" dirty="0" smtClean="0"/>
              <a:t> Comprehensively </a:t>
            </a:r>
            <a:r>
              <a:rPr lang="en-US" sz="4300" dirty="0"/>
              <a:t>managing the environmental and social impacts of a product’s complete </a:t>
            </a:r>
            <a:r>
              <a:rPr lang="en-US" sz="4300" dirty="0" smtClean="0"/>
              <a:t>life cycle</a:t>
            </a:r>
            <a:r>
              <a:rPr lang="en-US" sz="4300" i="1" dirty="0" smtClean="0"/>
              <a:t> </a:t>
            </a:r>
          </a:p>
          <a:p>
            <a:pPr>
              <a:spcAft>
                <a:spcPts val="1200"/>
              </a:spcAft>
            </a:pPr>
            <a:r>
              <a:rPr lang="en-US" sz="4300" b="1" dirty="0" smtClean="0"/>
              <a:t>Cradle to grave: </a:t>
            </a:r>
            <a:r>
              <a:rPr lang="en-US" sz="4300" dirty="0" smtClean="0"/>
              <a:t>A product’s complete life cycle from extraction of raw materials to disposal</a:t>
            </a:r>
          </a:p>
          <a:p>
            <a:pPr>
              <a:spcAft>
                <a:spcPts val="1200"/>
              </a:spcAft>
            </a:pPr>
            <a:r>
              <a:rPr lang="en-US" sz="4300" b="1" dirty="0" smtClean="0"/>
              <a:t>Burden-shifting: </a:t>
            </a:r>
            <a:r>
              <a:rPr lang="en-US" sz="4300" dirty="0" smtClean="0"/>
              <a:t>When the solution to one environmental problem creates a different environmental problem elsewhere</a:t>
            </a:r>
          </a:p>
          <a:p>
            <a:pPr>
              <a:spcAft>
                <a:spcPts val="1200"/>
              </a:spcAft>
            </a:pPr>
            <a:r>
              <a:rPr lang="en-US" sz="4300" b="1" dirty="0" smtClean="0"/>
              <a:t>Life cycle assessment:  </a:t>
            </a:r>
            <a:r>
              <a:rPr lang="en-US" sz="4300" dirty="0" smtClean="0"/>
              <a:t>Widely accepted method to evaluate the environmental impacts of a product’s complete life cycle</a:t>
            </a:r>
            <a:endParaRPr lang="en-US" sz="4300" i="1" dirty="0" smtClean="0"/>
          </a:p>
          <a:p>
            <a:pPr>
              <a:spcAft>
                <a:spcPts val="1200"/>
              </a:spcAft>
            </a:pPr>
            <a:r>
              <a:rPr lang="en-US" sz="4300" b="1" dirty="0" smtClean="0"/>
              <a:t>Social life cycle assessment: </a:t>
            </a:r>
            <a:r>
              <a:rPr lang="en-US" sz="4300" dirty="0" smtClean="0"/>
              <a:t>Increasingly </a:t>
            </a:r>
            <a:r>
              <a:rPr lang="en-US" sz="4300" dirty="0"/>
              <a:t>accepted method to evaluate the </a:t>
            </a:r>
            <a:r>
              <a:rPr lang="en-US" sz="4300" dirty="0" smtClean="0"/>
              <a:t>social impacts </a:t>
            </a:r>
            <a:r>
              <a:rPr lang="en-US" sz="4300" dirty="0"/>
              <a:t>of a product’s complete life cycle</a:t>
            </a:r>
            <a:endParaRPr lang="en-US" sz="4300" i="1" dirty="0" smtClean="0"/>
          </a:p>
          <a:p>
            <a:pPr>
              <a:spcAft>
                <a:spcPts val="1200"/>
              </a:spcAft>
            </a:pPr>
            <a:r>
              <a:rPr lang="en-US" sz="4300" b="1" dirty="0"/>
              <a:t>Cradle to </a:t>
            </a:r>
            <a:r>
              <a:rPr lang="en-US" sz="4300" b="1" dirty="0" smtClean="0"/>
              <a:t>cradle thinking:  </a:t>
            </a:r>
            <a:r>
              <a:rPr lang="en-US" sz="4300" dirty="0" smtClean="0"/>
              <a:t>Treating waste as potentially useful in creating something new</a:t>
            </a:r>
            <a:endParaRPr lang="en-US" sz="4300" dirty="0"/>
          </a:p>
          <a:p>
            <a:pPr>
              <a:spcAft>
                <a:spcPts val="1200"/>
              </a:spcAft>
            </a:pPr>
            <a:r>
              <a:rPr lang="en-US" sz="4300" b="1" dirty="0" smtClean="0"/>
              <a:t>Circular economy: </a:t>
            </a:r>
            <a:r>
              <a:rPr lang="en-US" sz="4300" dirty="0" smtClean="0"/>
              <a:t>Economic system where resources are used for as long as possible and then recovered or reused rather than discarded</a:t>
            </a:r>
          </a:p>
          <a:p>
            <a:pPr>
              <a:spcAft>
                <a:spcPts val="1200"/>
              </a:spcAft>
            </a:pPr>
            <a:r>
              <a:rPr lang="en-US" sz="4300" b="1" dirty="0" smtClean="0"/>
              <a:t>Closed loop:</a:t>
            </a:r>
            <a:r>
              <a:rPr lang="en-US" sz="4300" i="1" dirty="0" smtClean="0"/>
              <a:t> </a:t>
            </a:r>
            <a:r>
              <a:rPr lang="en-US" sz="4300" dirty="0" smtClean="0"/>
              <a:t>A closed-loop system produces no waste, instead completely reusing, recycling, </a:t>
            </a:r>
            <a:r>
              <a:rPr lang="en-US" sz="4300" dirty="0"/>
              <a:t>or </a:t>
            </a:r>
            <a:r>
              <a:rPr lang="en-US" sz="4300" dirty="0" smtClean="0"/>
              <a:t>composting </a:t>
            </a:r>
            <a:r>
              <a:rPr lang="en-US" sz="4300" dirty="0"/>
              <a:t>all </a:t>
            </a:r>
            <a:r>
              <a:rPr lang="en-US" sz="4300" dirty="0" smtClean="0"/>
              <a:t>materials</a:t>
            </a:r>
            <a:br>
              <a:rPr lang="en-US" sz="4300" dirty="0" smtClean="0"/>
            </a:br>
            <a:endParaRPr lang="en-US" sz="4300" dirty="0" smtClean="0"/>
          </a:p>
        </p:txBody>
      </p:sp>
    </p:spTree>
    <p:extLst>
      <p:ext uri="{BB962C8B-B14F-4D97-AF65-F5344CB8AC3E}">
        <p14:creationId xmlns:p14="http://schemas.microsoft.com/office/powerpoint/2010/main" val="16285007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Required Materials</a:t>
            </a:r>
            <a:endParaRPr lang="en-US" dirty="0"/>
          </a:p>
        </p:txBody>
      </p:sp>
      <p:sp>
        <p:nvSpPr>
          <p:cNvPr id="3" name="Content Placeholder 2"/>
          <p:cNvSpPr>
            <a:spLocks noGrp="1"/>
          </p:cNvSpPr>
          <p:nvPr>
            <p:ph idx="1"/>
          </p:nvPr>
        </p:nvSpPr>
        <p:spPr/>
        <p:txBody>
          <a:bodyPr>
            <a:normAutofit fontScale="77500" lnSpcReduction="20000"/>
          </a:bodyPr>
          <a:lstStyle/>
          <a:p>
            <a:pPr marL="118872" indent="0">
              <a:buNone/>
            </a:pPr>
            <a:r>
              <a:rPr lang="en-US" i="1" dirty="0"/>
              <a:t>Videos: </a:t>
            </a:r>
          </a:p>
          <a:p>
            <a:pPr lvl="1"/>
            <a:r>
              <a:rPr lang="en-US" dirty="0"/>
              <a:t>Sustainable Supply Chain Management and Life Cycle Assessment, Dr. Kate Reese. Available on the course website.</a:t>
            </a:r>
          </a:p>
          <a:p>
            <a:pPr lvl="1"/>
            <a:r>
              <a:rPr lang="en-US" dirty="0" smtClean="0">
                <a:hlinkClick r:id="rId2"/>
              </a:rPr>
              <a:t>Re-Thinking </a:t>
            </a:r>
            <a:r>
              <a:rPr lang="en-US" dirty="0">
                <a:hlinkClick r:id="rId2"/>
              </a:rPr>
              <a:t>Progress: The Circular Economy</a:t>
            </a:r>
            <a:r>
              <a:rPr lang="en-US" dirty="0"/>
              <a:t>, Ellen MacArthur Foundation, 28 Aug. 2011.</a:t>
            </a:r>
          </a:p>
          <a:p>
            <a:pPr lvl="1"/>
            <a:r>
              <a:rPr lang="en-US" dirty="0">
                <a:hlinkClick r:id="rId3"/>
              </a:rPr>
              <a:t>Sustainability at Unilever</a:t>
            </a:r>
            <a:r>
              <a:rPr lang="en-US" dirty="0"/>
              <a:t>, Unilever, 30 Aug. 2011.</a:t>
            </a:r>
          </a:p>
          <a:p>
            <a:pPr marL="118872" indent="0">
              <a:buNone/>
            </a:pPr>
            <a:endParaRPr lang="en-US" i="1" dirty="0" smtClean="0"/>
          </a:p>
          <a:p>
            <a:pPr marL="118872" indent="0">
              <a:buNone/>
            </a:pPr>
            <a:r>
              <a:rPr lang="en-US" i="1" dirty="0" smtClean="0"/>
              <a:t>Readings</a:t>
            </a:r>
            <a:r>
              <a:rPr lang="en-US" i="1" dirty="0"/>
              <a:t>: </a:t>
            </a:r>
          </a:p>
          <a:p>
            <a:pPr lvl="1"/>
            <a:r>
              <a:rPr lang="en-US" u="sng" dirty="0"/>
              <a:t>Greening Global Supply </a:t>
            </a:r>
            <a:r>
              <a:rPr lang="en-US" u="sng" dirty="0" smtClean="0"/>
              <a:t>Chains</a:t>
            </a:r>
            <a:r>
              <a:rPr lang="en-US" dirty="0"/>
              <a:t> (</a:t>
            </a:r>
            <a:r>
              <a:rPr lang="en-US" dirty="0" smtClean="0"/>
              <a:t>pages 5-11</a:t>
            </a:r>
            <a:r>
              <a:rPr lang="en-US" dirty="0"/>
              <a:t>), The Sustainability Consortium, 25 Apr. 2016. </a:t>
            </a:r>
            <a:r>
              <a:rPr lang="en-US" i="1" dirty="0" smtClean="0"/>
              <a:t>Please note that only pages 5-11 are required.</a:t>
            </a:r>
            <a:endParaRPr lang="en-US" dirty="0"/>
          </a:p>
          <a:p>
            <a:pPr lvl="1"/>
            <a:r>
              <a:rPr lang="en-US" dirty="0" smtClean="0">
                <a:hlinkClick r:id="rId4"/>
              </a:rPr>
              <a:t>Circular </a:t>
            </a:r>
            <a:r>
              <a:rPr lang="en-US" dirty="0">
                <a:hlinkClick r:id="rId4"/>
              </a:rPr>
              <a:t>Economy System </a:t>
            </a:r>
            <a:r>
              <a:rPr lang="en-US" dirty="0" smtClean="0">
                <a:hlinkClick r:id="rId4"/>
              </a:rPr>
              <a:t>Diagram</a:t>
            </a:r>
            <a:r>
              <a:rPr lang="en-US" dirty="0"/>
              <a:t>, Ellen MacArthur Foundation. </a:t>
            </a:r>
            <a:endParaRPr lang="en-US" dirty="0" smtClean="0"/>
          </a:p>
          <a:p>
            <a:pPr lvl="1"/>
            <a:endParaRPr lang="en-US" dirty="0"/>
          </a:p>
        </p:txBody>
      </p:sp>
    </p:spTree>
    <p:extLst>
      <p:ext uri="{BB962C8B-B14F-4D97-AF65-F5344CB8AC3E}">
        <p14:creationId xmlns:p14="http://schemas.microsoft.com/office/powerpoint/2010/main" val="23110532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Supplemental References</a:t>
            </a:r>
            <a:endParaRPr lang="en-US" dirty="0"/>
          </a:p>
        </p:txBody>
      </p:sp>
      <p:sp>
        <p:nvSpPr>
          <p:cNvPr id="3" name="Content Placeholder 2"/>
          <p:cNvSpPr>
            <a:spLocks noGrp="1"/>
          </p:cNvSpPr>
          <p:nvPr>
            <p:ph idx="1"/>
          </p:nvPr>
        </p:nvSpPr>
        <p:spPr/>
        <p:txBody>
          <a:bodyPr>
            <a:normAutofit fontScale="77500" lnSpcReduction="20000"/>
          </a:bodyPr>
          <a:lstStyle/>
          <a:p>
            <a:pPr marL="118872" indent="0">
              <a:buNone/>
            </a:pPr>
            <a:r>
              <a:rPr lang="en-US" i="1" dirty="0"/>
              <a:t>Videos</a:t>
            </a:r>
          </a:p>
          <a:p>
            <a:pPr lvl="1"/>
            <a:r>
              <a:rPr lang="en-US" u="sng" dirty="0">
                <a:hlinkClick r:id="rId2"/>
              </a:rPr>
              <a:t>The Story of Stuff</a:t>
            </a:r>
            <a:r>
              <a:rPr lang="en-US" dirty="0"/>
              <a:t>, Story of Stuff Project, 22 Apr. 2009. </a:t>
            </a:r>
          </a:p>
          <a:p>
            <a:pPr lvl="1"/>
            <a:r>
              <a:rPr lang="en-US" dirty="0">
                <a:hlinkClick r:id="rId3"/>
              </a:rPr>
              <a:t>How This Town Produces No Trash</a:t>
            </a:r>
            <a:r>
              <a:rPr lang="en-US" dirty="0"/>
              <a:t>, Seeker Stories, 8 Dec. 2015.</a:t>
            </a:r>
          </a:p>
          <a:p>
            <a:endParaRPr lang="en-US" i="1" dirty="0" smtClean="0"/>
          </a:p>
          <a:p>
            <a:pPr marL="118872" indent="0">
              <a:buNone/>
            </a:pPr>
            <a:r>
              <a:rPr lang="en-US" i="1" dirty="0" smtClean="0"/>
              <a:t>Readings</a:t>
            </a:r>
            <a:endParaRPr lang="en-US" i="1" dirty="0"/>
          </a:p>
          <a:p>
            <a:pPr lvl="1"/>
            <a:r>
              <a:rPr lang="en-US" dirty="0"/>
              <a:t>“</a:t>
            </a:r>
            <a:r>
              <a:rPr lang="en-US" dirty="0">
                <a:hlinkClick r:id="rId4"/>
              </a:rPr>
              <a:t>Sustainability through the Value Chain</a:t>
            </a:r>
            <a:r>
              <a:rPr lang="en-US" dirty="0" smtClean="0"/>
              <a:t>,”</a:t>
            </a:r>
            <a:r>
              <a:rPr lang="en-US" dirty="0"/>
              <a:t> Diana Wilkinson, </a:t>
            </a:r>
            <a:r>
              <a:rPr lang="en-US" dirty="0" smtClean="0"/>
              <a:t>Strategic </a:t>
            </a:r>
            <a:r>
              <a:rPr lang="en-US" dirty="0"/>
              <a:t>Sustainability Consulting, Mar. 2013.</a:t>
            </a:r>
          </a:p>
          <a:p>
            <a:pPr lvl="1"/>
            <a:r>
              <a:rPr lang="en-US" dirty="0"/>
              <a:t>“</a:t>
            </a:r>
            <a:r>
              <a:rPr lang="en-US" dirty="0">
                <a:hlinkClick r:id="rId5"/>
              </a:rPr>
              <a:t>Dividing and Conquering the Trash</a:t>
            </a:r>
            <a:r>
              <a:rPr lang="en-US" dirty="0"/>
              <a:t>,” David </a:t>
            </a:r>
            <a:r>
              <a:rPr lang="en-US" dirty="0" err="1"/>
              <a:t>Zax</a:t>
            </a:r>
            <a:r>
              <a:rPr lang="en-US" dirty="0"/>
              <a:t>, </a:t>
            </a:r>
            <a:r>
              <a:rPr lang="en-US" i="1" dirty="0" smtClean="0"/>
              <a:t>New </a:t>
            </a:r>
            <a:r>
              <a:rPr lang="en-US" i="1" dirty="0"/>
              <a:t>York Times, </a:t>
            </a:r>
            <a:r>
              <a:rPr lang="en-US" dirty="0"/>
              <a:t>Oct. 25, 2014.  </a:t>
            </a:r>
          </a:p>
          <a:p>
            <a:pPr lvl="1"/>
            <a:r>
              <a:rPr lang="en-US" u="sng" dirty="0">
                <a:hlinkClick r:id="rId6"/>
              </a:rPr>
              <a:t>Using the material choking Russian lakes for sustainable water </a:t>
            </a:r>
            <a:r>
              <a:rPr lang="en-US" u="sng" dirty="0" smtClean="0">
                <a:hlinkClick r:id="rId6"/>
              </a:rPr>
              <a:t>technologies</a:t>
            </a:r>
            <a:r>
              <a:rPr lang="en-US" dirty="0" smtClean="0"/>
              <a:t>, Bernie </a:t>
            </a:r>
            <a:r>
              <a:rPr lang="en-US" dirty="0" err="1"/>
              <a:t>Bulkin</a:t>
            </a:r>
            <a:r>
              <a:rPr lang="en-US" dirty="0"/>
              <a:t>, </a:t>
            </a:r>
            <a:r>
              <a:rPr lang="en-US" i="1" dirty="0"/>
              <a:t>The </a:t>
            </a:r>
            <a:r>
              <a:rPr lang="en-US" i="1" dirty="0" smtClean="0"/>
              <a:t>Guardian</a:t>
            </a:r>
            <a:r>
              <a:rPr lang="en-US" dirty="0" smtClean="0"/>
              <a:t>, </a:t>
            </a:r>
            <a:r>
              <a:rPr lang="en-US" dirty="0"/>
              <a:t>3 Jul. 2014. </a:t>
            </a:r>
            <a:endParaRPr lang="en-US" u="sng" dirty="0"/>
          </a:p>
          <a:p>
            <a:pPr lvl="1"/>
            <a:r>
              <a:rPr lang="en-US" u="sng" dirty="0">
                <a:hlinkClick r:id="rId7"/>
              </a:rPr>
              <a:t>The journey towards more sustainable rubber leads to Russian </a:t>
            </a:r>
            <a:r>
              <a:rPr lang="en-US" u="sng" dirty="0" smtClean="0">
                <a:hlinkClick r:id="rId7"/>
              </a:rPr>
              <a:t>dandelions</a:t>
            </a:r>
            <a:r>
              <a:rPr lang="en-US" dirty="0" smtClean="0"/>
              <a:t>, </a:t>
            </a:r>
            <a:r>
              <a:rPr lang="en-US" dirty="0"/>
              <a:t>Hannah Gould, </a:t>
            </a:r>
            <a:r>
              <a:rPr lang="en-US" i="1" dirty="0"/>
              <a:t>The Guardian</a:t>
            </a:r>
            <a:r>
              <a:rPr lang="en-US" dirty="0"/>
              <a:t>, 6 Nov. 2015. </a:t>
            </a:r>
          </a:p>
        </p:txBody>
      </p:sp>
    </p:spTree>
    <p:extLst>
      <p:ext uri="{BB962C8B-B14F-4D97-AF65-F5344CB8AC3E}">
        <p14:creationId xmlns:p14="http://schemas.microsoft.com/office/powerpoint/2010/main" val="38117493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a:xfrm>
            <a:off x="457200" y="1775191"/>
            <a:ext cx="8229600" cy="4778009"/>
          </a:xfrm>
        </p:spPr>
        <p:txBody>
          <a:bodyPr>
            <a:normAutofit fontScale="55000" lnSpcReduction="20000"/>
          </a:bodyPr>
          <a:lstStyle/>
          <a:p>
            <a:pPr marL="118872" indent="0">
              <a:buNone/>
            </a:pPr>
            <a:r>
              <a:rPr lang="en-US" dirty="0"/>
              <a:t>Over the course of two days, make a note of the items you throw in the garbage</a:t>
            </a:r>
            <a:r>
              <a:rPr lang="en-US" dirty="0" smtClean="0"/>
              <a:t>.</a:t>
            </a:r>
          </a:p>
          <a:p>
            <a:pPr marL="118872" indent="0">
              <a:buNone/>
            </a:pPr>
            <a:endParaRPr lang="en-US" dirty="0"/>
          </a:p>
          <a:p>
            <a:pPr marL="118872" indent="0">
              <a:buNone/>
            </a:pPr>
            <a:r>
              <a:rPr lang="en-US" dirty="0"/>
              <a:t>Answer the following questions, using examples from your own garbage. </a:t>
            </a:r>
            <a:endParaRPr lang="en-US" dirty="0" smtClean="0"/>
          </a:p>
          <a:p>
            <a:pPr marL="118872" indent="0">
              <a:spcAft>
                <a:spcPts val="600"/>
              </a:spcAft>
              <a:buNone/>
            </a:pPr>
            <a:endParaRPr lang="en-US" dirty="0"/>
          </a:p>
          <a:p>
            <a:pPr>
              <a:spcAft>
                <a:spcPts val="600"/>
              </a:spcAft>
            </a:pPr>
            <a:r>
              <a:rPr lang="en-US" dirty="0"/>
              <a:t>Are there any items that might be composted and returned to the biosphere? (Examples might include food waste, clothing, or paper products.)</a:t>
            </a:r>
          </a:p>
          <a:p>
            <a:pPr>
              <a:spcAft>
                <a:spcPts val="600"/>
              </a:spcAft>
            </a:pPr>
            <a:r>
              <a:rPr lang="en-US" dirty="0"/>
              <a:t>Are there any items which, instead of selling products to end consumers, companies could rent out to consumers and then collect and repair when broken? (Examples might include electronics or textiles.)</a:t>
            </a:r>
          </a:p>
          <a:p>
            <a:pPr>
              <a:spcAft>
                <a:spcPts val="600"/>
              </a:spcAft>
            </a:pPr>
            <a:r>
              <a:rPr lang="en-US" dirty="0"/>
              <a:t>Are there any items that could be returned to the company, cleaned or modified, and reused in their current form? (Examples might include glass bottles or other sturdy packaging.)</a:t>
            </a:r>
          </a:p>
          <a:p>
            <a:pPr>
              <a:spcAft>
                <a:spcPts val="600"/>
              </a:spcAft>
            </a:pPr>
            <a:r>
              <a:rPr lang="en-US" dirty="0"/>
              <a:t>Are there any items that could be broken down into parts and recycled for their materials? (Examples might include soda cans or other metal objects.)</a:t>
            </a:r>
          </a:p>
          <a:p>
            <a:pPr>
              <a:spcAft>
                <a:spcPts val="600"/>
              </a:spcAft>
            </a:pPr>
            <a:r>
              <a:rPr lang="en-US" dirty="0"/>
              <a:t>Do you see any potential business opportunities for making any of these items part of a cradle to cradle system?</a:t>
            </a:r>
          </a:p>
          <a:p>
            <a:endParaRPr lang="en-US" dirty="0"/>
          </a:p>
          <a:p>
            <a:pPr marL="118872" indent="0">
              <a:buNone/>
            </a:pPr>
            <a:r>
              <a:rPr lang="en-US" dirty="0"/>
              <a:t>Please post your answers to the discussion forum under </a:t>
            </a:r>
            <a:r>
              <a:rPr lang="en-US" dirty="0" smtClean="0"/>
              <a:t>Week </a:t>
            </a:r>
            <a:r>
              <a:rPr lang="en-US" dirty="0"/>
              <a:t>3. </a:t>
            </a:r>
          </a:p>
        </p:txBody>
      </p:sp>
    </p:spTree>
    <p:extLst>
      <p:ext uri="{BB962C8B-B14F-4D97-AF65-F5344CB8AC3E}">
        <p14:creationId xmlns:p14="http://schemas.microsoft.com/office/powerpoint/2010/main" val="17004506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- 1</a:t>
            </a:r>
            <a:endParaRPr lang="en-US" dirty="0"/>
          </a:p>
        </p:txBody>
      </p:sp>
      <p:sp>
        <p:nvSpPr>
          <p:cNvPr id="3" name="Content Placeholder 2"/>
          <p:cNvSpPr>
            <a:spLocks noGrp="1"/>
          </p:cNvSpPr>
          <p:nvPr>
            <p:ph idx="1"/>
          </p:nvPr>
        </p:nvSpPr>
        <p:spPr>
          <a:xfrm>
            <a:off x="152400" y="1524000"/>
            <a:ext cx="8763000" cy="4953000"/>
          </a:xfrm>
        </p:spPr>
        <p:txBody>
          <a:bodyPr>
            <a:noAutofit/>
          </a:bodyPr>
          <a:lstStyle/>
          <a:p>
            <a:pPr marL="118872" indent="0">
              <a:buNone/>
            </a:pPr>
            <a:r>
              <a:rPr lang="en-US" sz="1100" i="1" dirty="0"/>
              <a:t>Burden-shifting </a:t>
            </a:r>
            <a:endParaRPr lang="en-US" sz="1100" dirty="0"/>
          </a:p>
          <a:p>
            <a:pPr lvl="0"/>
            <a:r>
              <a:rPr lang="en-US" sz="1100" dirty="0" err="1"/>
              <a:t>Mulvaney</a:t>
            </a:r>
            <a:r>
              <a:rPr lang="en-US" sz="1100" dirty="0"/>
              <a:t>, Dustin, “Hazardous Materials Used in Silicon PV Cell Production: A Primer,” </a:t>
            </a:r>
            <a:r>
              <a:rPr lang="en-US" sz="1100" i="1" dirty="0"/>
              <a:t>Solar Industry</a:t>
            </a:r>
            <a:r>
              <a:rPr lang="en-US" sz="1100" dirty="0"/>
              <a:t>, </a:t>
            </a:r>
            <a:r>
              <a:rPr lang="en-US" sz="1100" u="sng" dirty="0">
                <a:hlinkClick r:id="rId3"/>
              </a:rPr>
              <a:t>http://www.solarindustrymag.com/online/issues/SI1309/FEAT_05_Hazardous_Materials_Used_In_Silicon_PV_Cell_Production_A_Primer.html</a:t>
            </a:r>
            <a:r>
              <a:rPr lang="en-US" sz="1100" dirty="0"/>
              <a:t>. </a:t>
            </a:r>
          </a:p>
          <a:p>
            <a:pPr marL="118872" indent="0">
              <a:buNone/>
            </a:pPr>
            <a:r>
              <a:rPr lang="en-US" sz="1100" i="1" dirty="0"/>
              <a:t>Suppliers/stakeholders </a:t>
            </a:r>
            <a:endParaRPr lang="en-US" sz="1100" dirty="0"/>
          </a:p>
          <a:p>
            <a:pPr lvl="0"/>
            <a:r>
              <a:rPr lang="en-US" sz="1100" dirty="0" err="1"/>
              <a:t>Wollmuth</a:t>
            </a:r>
            <a:r>
              <a:rPr lang="en-US" sz="1100" dirty="0"/>
              <a:t>, Jessica and </a:t>
            </a:r>
            <a:r>
              <a:rPr lang="en-US" sz="1100" dirty="0" err="1"/>
              <a:t>Vetislava</a:t>
            </a:r>
            <a:r>
              <a:rPr lang="en-US" sz="1100" dirty="0"/>
              <a:t> </a:t>
            </a:r>
            <a:r>
              <a:rPr lang="en-US" sz="1100" dirty="0" err="1"/>
              <a:t>Ivanova</a:t>
            </a:r>
            <a:r>
              <a:rPr lang="en-US" sz="1100" dirty="0"/>
              <a:t>, “6 Steps for a More Sustainable Supply Chain,” </a:t>
            </a:r>
            <a:r>
              <a:rPr lang="en-US" sz="1100" i="1" dirty="0" err="1"/>
              <a:t>GreenBiz</a:t>
            </a:r>
            <a:r>
              <a:rPr lang="en-US" sz="1100" dirty="0"/>
              <a:t>, </a:t>
            </a:r>
            <a:r>
              <a:rPr lang="en-US" sz="1100" u="sng" dirty="0">
                <a:hlinkClick r:id="rId4"/>
              </a:rPr>
              <a:t>https://www.greenbiz.com/blog/2014/01/24/6-steps-more-sustainable-supply-chain</a:t>
            </a:r>
            <a:r>
              <a:rPr lang="en-US" sz="1100" dirty="0"/>
              <a:t>. </a:t>
            </a:r>
          </a:p>
          <a:p>
            <a:pPr lvl="0"/>
            <a:r>
              <a:rPr lang="en-US" sz="1100" dirty="0" err="1"/>
              <a:t>Knowledge@Wharton</a:t>
            </a:r>
            <a:r>
              <a:rPr lang="en-US" sz="1100" dirty="0"/>
              <a:t> (2012) “Greening the Supply Chain: Best Practices and Future Trends,” Jun. 11, </a:t>
            </a:r>
            <a:r>
              <a:rPr lang="en-US" sz="1100" u="sng" dirty="0">
                <a:hlinkClick r:id="rId5"/>
              </a:rPr>
              <a:t>http://knowledge.wharton.upenn.edu/special-report/greening-the-supply-chain-best-practices-and-future-trends</a:t>
            </a:r>
            <a:r>
              <a:rPr lang="en-US" sz="1100" dirty="0"/>
              <a:t>. </a:t>
            </a:r>
          </a:p>
          <a:p>
            <a:pPr marL="118872" indent="0">
              <a:buNone/>
            </a:pPr>
            <a:endParaRPr lang="en-US" sz="1100" i="1" dirty="0" smtClean="0"/>
          </a:p>
          <a:p>
            <a:pPr marL="118872" indent="0">
              <a:buNone/>
            </a:pPr>
            <a:r>
              <a:rPr lang="en-US" sz="1100" i="1" dirty="0" smtClean="0"/>
              <a:t>Sustainable </a:t>
            </a:r>
            <a:r>
              <a:rPr lang="en-US" sz="1100" i="1" dirty="0"/>
              <a:t>Supply Chain Management: Step by Step Examples</a:t>
            </a:r>
            <a:endParaRPr lang="en-US" sz="1100" dirty="0"/>
          </a:p>
          <a:p>
            <a:pPr lvl="0"/>
            <a:r>
              <a:rPr lang="en-US" sz="1100" dirty="0"/>
              <a:t>International Paper, “Certificates,” </a:t>
            </a:r>
            <a:r>
              <a:rPr lang="en-US" sz="1100" u="sng" dirty="0">
                <a:hlinkClick r:id="rId6"/>
              </a:rPr>
              <a:t>http://www.internationalpaper.com/planet/policies-certifications/certificates</a:t>
            </a:r>
            <a:r>
              <a:rPr lang="en-US" sz="1100" dirty="0"/>
              <a:t>. </a:t>
            </a:r>
          </a:p>
          <a:p>
            <a:pPr lvl="0"/>
            <a:r>
              <a:rPr lang="en-US" sz="1100" dirty="0"/>
              <a:t>Solutions for Hope, “’Solutions for Hope’ Tantalum Project Offers Solutions and Brings Hope to the People of the DRC,” </a:t>
            </a:r>
            <a:r>
              <a:rPr lang="en-US" sz="1100" u="sng" dirty="0">
                <a:hlinkClick r:id="rId7"/>
              </a:rPr>
              <a:t>http://solutions-network.org/site-sfhtantalum/photos-gallery1</a:t>
            </a:r>
            <a:r>
              <a:rPr lang="en-US" sz="1100" dirty="0"/>
              <a:t>. </a:t>
            </a:r>
          </a:p>
          <a:p>
            <a:pPr lvl="0"/>
            <a:r>
              <a:rPr lang="en-US" sz="1100" i="1" dirty="0" err="1"/>
              <a:t>GreenBiz</a:t>
            </a:r>
            <a:r>
              <a:rPr lang="en-US" sz="1100" i="1" dirty="0"/>
              <a:t> </a:t>
            </a:r>
            <a:r>
              <a:rPr lang="en-US" sz="1100" dirty="0"/>
              <a:t>(2013) “Nike Moves to Water-Free, Chemical-Free Dyeing,” Dec. 17 </a:t>
            </a:r>
            <a:r>
              <a:rPr lang="en-US" sz="1100" u="sng" dirty="0">
                <a:hlinkClick r:id="rId8"/>
              </a:rPr>
              <a:t>https://www.greenbiz.com/blog/2013/12/17/nike-moves-water-free-chemical-free-dyeing</a:t>
            </a:r>
            <a:r>
              <a:rPr lang="en-US" sz="1100" dirty="0"/>
              <a:t>.  </a:t>
            </a:r>
          </a:p>
          <a:p>
            <a:pPr lvl="0"/>
            <a:r>
              <a:rPr lang="en-US" sz="1100" dirty="0"/>
              <a:t>Unilever. “Responsible Sourcing Policy,” </a:t>
            </a:r>
            <a:r>
              <a:rPr lang="en-US" sz="1100" u="sng" dirty="0">
                <a:hlinkClick r:id="rId9"/>
              </a:rPr>
              <a:t>https://www.unilever.com/Images/slp-unilever-responsible-sourcing-policy-2014_tcm244-409819_en.pdf</a:t>
            </a:r>
            <a:r>
              <a:rPr lang="en-US" sz="1100" dirty="0"/>
              <a:t>. </a:t>
            </a:r>
          </a:p>
          <a:p>
            <a:pPr lvl="0"/>
            <a:r>
              <a:rPr lang="en-US" sz="1100" dirty="0"/>
              <a:t>Behind the Brands, </a:t>
            </a:r>
            <a:r>
              <a:rPr lang="en-US" sz="1100" u="sng" dirty="0">
                <a:hlinkClick r:id="rId10"/>
              </a:rPr>
              <a:t>http://www.behindthebrands.org</a:t>
            </a:r>
            <a:r>
              <a:rPr lang="en-US" sz="1100" dirty="0"/>
              <a:t> [available in Russian at </a:t>
            </a:r>
            <a:r>
              <a:rPr lang="en-US" sz="1100" u="sng" dirty="0">
                <a:hlinkClick r:id="rId11"/>
              </a:rPr>
              <a:t>https://www.behindthebrands.org/ru-ru</a:t>
            </a:r>
            <a:r>
              <a:rPr lang="en-US" sz="1100" dirty="0"/>
              <a:t>]. </a:t>
            </a:r>
          </a:p>
          <a:p>
            <a:pPr lvl="0"/>
            <a:r>
              <a:rPr lang="en-US" sz="1100" dirty="0"/>
              <a:t>Goldman, David (2015) “New Coke Bottle Made Entirely From Plants,” Jun. 4, </a:t>
            </a:r>
            <a:r>
              <a:rPr lang="en-US" sz="1100" u="sng" dirty="0">
                <a:hlinkClick r:id="rId12"/>
              </a:rPr>
              <a:t>http://money.cnn.com/2015/06/04/technology/coke-plastic-plant-bottle</a:t>
            </a:r>
            <a:r>
              <a:rPr lang="en-US" sz="1100" dirty="0"/>
              <a:t>. </a:t>
            </a:r>
          </a:p>
          <a:p>
            <a:pPr lvl="0"/>
            <a:r>
              <a:rPr lang="en-US" sz="1100" dirty="0"/>
              <a:t>O’Connor, Mary Catherine. “Coca Cola Launches First Electric Refrigerated Truck Fleet,” </a:t>
            </a:r>
            <a:r>
              <a:rPr lang="en-US" sz="1100" i="1" dirty="0" err="1"/>
              <a:t>GreenBiz</a:t>
            </a:r>
            <a:r>
              <a:rPr lang="en-US" sz="1100" dirty="0"/>
              <a:t>, Sept. 19, </a:t>
            </a:r>
            <a:r>
              <a:rPr lang="en-US" sz="1100" u="sng" dirty="0">
                <a:hlinkClick r:id="rId13"/>
              </a:rPr>
              <a:t>https://www.greenbiz.com/blog/2013/09/19/coca-cola-launch-first-electric-refrigerated-truck-fleet</a:t>
            </a:r>
            <a:r>
              <a:rPr lang="en-US" sz="1100" dirty="0"/>
              <a:t>. </a:t>
            </a:r>
          </a:p>
          <a:p>
            <a:pPr lvl="0"/>
            <a:r>
              <a:rPr lang="en-US" sz="1100" dirty="0"/>
              <a:t>FedEx (2015) </a:t>
            </a:r>
            <a:r>
              <a:rPr lang="en-US" sz="1100" i="1" dirty="0"/>
              <a:t>Investing in Safety, </a:t>
            </a:r>
            <a:r>
              <a:rPr lang="en-US" sz="1100" u="sng" dirty="0">
                <a:hlinkClick r:id="rId14"/>
              </a:rPr>
              <a:t>http://about.van.fedex.com/wp-content/uploads/2014/10/FedEx-Safety-Report-2015.pdf</a:t>
            </a:r>
            <a:r>
              <a:rPr lang="en-US" sz="1100" dirty="0"/>
              <a:t>. </a:t>
            </a:r>
          </a:p>
          <a:p>
            <a:pPr lvl="0"/>
            <a:r>
              <a:rPr lang="en-US" sz="1100" dirty="0"/>
              <a:t>Bosch und Siemens Hausgeräte (2011) </a:t>
            </a:r>
            <a:r>
              <a:rPr lang="en-US" sz="1100" i="1" dirty="0"/>
              <a:t>Sustainability Report.</a:t>
            </a:r>
            <a:r>
              <a:rPr lang="en-US" sz="1100" dirty="0"/>
              <a:t> </a:t>
            </a:r>
            <a:r>
              <a:rPr lang="en-US" sz="1100" u="sng" dirty="0">
                <a:hlinkClick r:id="rId15"/>
              </a:rPr>
              <a:t>https://www.bsh-group.com/presse/fileadmin/publication/Englisch/BSH_Sustainability-Report_2011_english.pdf</a:t>
            </a:r>
            <a:r>
              <a:rPr lang="en-US" sz="1100" dirty="0"/>
              <a:t>. Gunther, Marc (2008) “Wal-Mart: The New FDA,” </a:t>
            </a:r>
            <a:r>
              <a:rPr lang="en-US" sz="1100" i="1" dirty="0"/>
              <a:t>Fortune Magazine</a:t>
            </a:r>
            <a:r>
              <a:rPr lang="en-US" sz="1100" dirty="0"/>
              <a:t>, Jul. 16, </a:t>
            </a:r>
            <a:r>
              <a:rPr lang="en-US" sz="1100" u="sng" dirty="0">
                <a:hlinkClick r:id="rId16"/>
              </a:rPr>
              <a:t>http://archive.fortune.com/2008/07/15/magazines/fortune/gunther_bpa.fortune/index.htm</a:t>
            </a:r>
            <a:r>
              <a:rPr lang="en-US" sz="1100" dirty="0"/>
              <a:t>. </a:t>
            </a:r>
          </a:p>
          <a:p>
            <a:pPr lvl="0"/>
            <a:r>
              <a:rPr lang="en-US" sz="1100" dirty="0"/>
              <a:t>Hickman, Martin (2010) “Major Producers to Ditch BPA from Packaging,” Oct. 31, </a:t>
            </a:r>
            <a:r>
              <a:rPr lang="en-US" sz="1100" u="sng" dirty="0">
                <a:hlinkClick r:id="rId17"/>
              </a:rPr>
              <a:t>http://www.independent.co.uk/life-style/health-and-families/health-news/major-producers-to-ditch-bpa-from-packaging-2121837.html</a:t>
            </a:r>
            <a:r>
              <a:rPr lang="en-US" sz="1100" dirty="0"/>
              <a:t>. </a:t>
            </a:r>
          </a:p>
          <a:p>
            <a:pPr lvl="0"/>
            <a:r>
              <a:rPr lang="en-US" sz="1100" dirty="0"/>
              <a:t>Fox, Nicolette (2014) “Hewett-Packard Introduces Large-Scale E-Waste Recycling in Africa,” May 15, </a:t>
            </a:r>
            <a:r>
              <a:rPr lang="en-US" sz="1100" u="sng" dirty="0">
                <a:hlinkClick r:id="rId18"/>
              </a:rPr>
              <a:t>https://www.theguardian.com/sustainable-business/sustainability-case-studies-hewlett-packard-ewaste-recycling-africa</a:t>
            </a:r>
            <a:r>
              <a:rPr lang="en-US" sz="1100" dirty="0"/>
              <a:t>. </a:t>
            </a:r>
          </a:p>
        </p:txBody>
      </p:sp>
    </p:spTree>
    <p:extLst>
      <p:ext uri="{BB962C8B-B14F-4D97-AF65-F5344CB8AC3E}">
        <p14:creationId xmlns:p14="http://schemas.microsoft.com/office/powerpoint/2010/main" val="3888000568"/>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- 2</a:t>
            </a:r>
            <a:endParaRPr lang="en-US" dirty="0"/>
          </a:p>
        </p:txBody>
      </p:sp>
      <p:sp>
        <p:nvSpPr>
          <p:cNvPr id="3" name="Content Placeholder 2"/>
          <p:cNvSpPr>
            <a:spLocks noGrp="1"/>
          </p:cNvSpPr>
          <p:nvPr>
            <p:ph idx="1"/>
          </p:nvPr>
        </p:nvSpPr>
        <p:spPr>
          <a:xfrm>
            <a:off x="228600" y="1600200"/>
            <a:ext cx="8686800" cy="5082809"/>
          </a:xfrm>
        </p:spPr>
        <p:txBody>
          <a:bodyPr>
            <a:normAutofit/>
          </a:bodyPr>
          <a:lstStyle/>
          <a:p>
            <a:pPr marL="118872" indent="0">
              <a:buNone/>
            </a:pPr>
            <a:r>
              <a:rPr lang="en-US" sz="1100" i="1" dirty="0" smtClean="0"/>
              <a:t>Life </a:t>
            </a:r>
            <a:r>
              <a:rPr lang="en-US" sz="1100" i="1" dirty="0"/>
              <a:t>Cycle Assessment as a Tool</a:t>
            </a:r>
            <a:endParaRPr lang="en-US" sz="1100" dirty="0"/>
          </a:p>
          <a:p>
            <a:pPr lvl="0"/>
            <a:r>
              <a:rPr lang="en-US" sz="1100" dirty="0"/>
              <a:t>International Organization for Standardization (2006) “ISO 14040,” </a:t>
            </a:r>
            <a:r>
              <a:rPr lang="en-US" sz="1100" u="sng" dirty="0">
                <a:hlinkClick r:id="rId3"/>
              </a:rPr>
              <a:t>http://www.pqm-online.com/assets/files/lib/std/iso_14040-2006.pdf</a:t>
            </a:r>
            <a:r>
              <a:rPr lang="en-US" sz="1100" dirty="0"/>
              <a:t>. </a:t>
            </a:r>
          </a:p>
          <a:p>
            <a:pPr lvl="0"/>
            <a:r>
              <a:rPr lang="en-US" sz="1100" dirty="0"/>
              <a:t>United Nations Environment </a:t>
            </a:r>
            <a:r>
              <a:rPr lang="en-US" sz="1100" dirty="0" err="1"/>
              <a:t>Programme</a:t>
            </a:r>
            <a:r>
              <a:rPr lang="en-US" sz="1100" dirty="0"/>
              <a:t> (2009) </a:t>
            </a:r>
            <a:r>
              <a:rPr lang="en-US" sz="1100" i="1" dirty="0"/>
              <a:t>Guidelines for Social Life Cycle Assessment of Products</a:t>
            </a:r>
            <a:r>
              <a:rPr lang="en-US" sz="1100" dirty="0"/>
              <a:t>, </a:t>
            </a:r>
            <a:r>
              <a:rPr lang="en-US" sz="1100" u="sng" dirty="0">
                <a:hlinkClick r:id="rId4"/>
              </a:rPr>
              <a:t>http://www.unep.org/pdf/DTIE_PDFS/DTIx1164xPA-guidelines_sLCA.pdf</a:t>
            </a:r>
            <a:r>
              <a:rPr lang="en-US" sz="1100" dirty="0"/>
              <a:t>. United Nations Environment </a:t>
            </a:r>
            <a:r>
              <a:rPr lang="en-US" sz="1100" dirty="0" err="1"/>
              <a:t>Programme</a:t>
            </a:r>
            <a:r>
              <a:rPr lang="en-US" sz="1100" dirty="0"/>
              <a:t> (2011) </a:t>
            </a:r>
            <a:r>
              <a:rPr lang="en-US" sz="1100" i="1" dirty="0"/>
              <a:t>Towards a Life Cycle Sustainability Assessment</a:t>
            </a:r>
            <a:r>
              <a:rPr lang="en-US" sz="1100" dirty="0"/>
              <a:t>, </a:t>
            </a:r>
            <a:r>
              <a:rPr lang="en-US" sz="1100" u="sng" dirty="0">
                <a:hlinkClick r:id="rId5"/>
              </a:rPr>
              <a:t>http://www.unep.org/pdf/UNEP_LifecycleInit_Dec_FINAL.pdf</a:t>
            </a:r>
            <a:r>
              <a:rPr lang="en-US" sz="1100" dirty="0"/>
              <a:t>. </a:t>
            </a:r>
          </a:p>
          <a:p>
            <a:pPr lvl="0"/>
            <a:r>
              <a:rPr lang="en-US" sz="1100" dirty="0"/>
              <a:t>United Nations Environment </a:t>
            </a:r>
            <a:r>
              <a:rPr lang="en-US" sz="1100" dirty="0" err="1"/>
              <a:t>Programme</a:t>
            </a:r>
            <a:r>
              <a:rPr lang="en-US" sz="1100" dirty="0"/>
              <a:t> (2015) </a:t>
            </a:r>
            <a:r>
              <a:rPr lang="en-US" sz="1100" i="1" dirty="0"/>
              <a:t>Product Sustainability Information</a:t>
            </a:r>
            <a:r>
              <a:rPr lang="en-US" sz="1100" dirty="0"/>
              <a:t>, </a:t>
            </a:r>
            <a:r>
              <a:rPr lang="en-US" sz="1100" u="sng" dirty="0">
                <a:hlinkClick r:id="rId6"/>
              </a:rPr>
              <a:t>http://www.lifecycleinitiative.org/wp-content/uploads/2015/07/PSI_28.7.15-web.pdf</a:t>
            </a:r>
            <a:r>
              <a:rPr lang="en-US" sz="1100" dirty="0"/>
              <a:t>.  </a:t>
            </a:r>
          </a:p>
          <a:p>
            <a:pPr marL="118872" indent="0">
              <a:buNone/>
            </a:pPr>
            <a:endParaRPr lang="en-US" sz="1100" i="1" dirty="0" smtClean="0"/>
          </a:p>
          <a:p>
            <a:pPr marL="118872" indent="0">
              <a:buNone/>
            </a:pPr>
            <a:r>
              <a:rPr lang="en-US" sz="1100" i="1" dirty="0" smtClean="0"/>
              <a:t>Cradle </a:t>
            </a:r>
            <a:r>
              <a:rPr lang="en-US" sz="1100" i="1" dirty="0"/>
              <a:t>to Cradle, the Circular Economy, and Closing the Loop</a:t>
            </a:r>
            <a:endParaRPr lang="en-US" sz="1100" dirty="0"/>
          </a:p>
          <a:p>
            <a:pPr lvl="0"/>
            <a:r>
              <a:rPr lang="en-US" sz="1100" dirty="0"/>
              <a:t>William McDonough and Michael </a:t>
            </a:r>
            <a:r>
              <a:rPr lang="en-US" sz="1100" dirty="0" err="1"/>
              <a:t>Braungart</a:t>
            </a:r>
            <a:r>
              <a:rPr lang="en-US" sz="1100" dirty="0"/>
              <a:t> (2002),</a:t>
            </a:r>
            <a:r>
              <a:rPr lang="en-US" sz="1100" i="1" dirty="0"/>
              <a:t> Cradle to Cradle</a:t>
            </a:r>
            <a:r>
              <a:rPr lang="en-US" sz="1100" dirty="0"/>
              <a:t>, </a:t>
            </a:r>
          </a:p>
          <a:p>
            <a:pPr lvl="0"/>
            <a:r>
              <a:rPr lang="en-US" sz="1100" dirty="0" err="1"/>
              <a:t>Zax</a:t>
            </a:r>
            <a:r>
              <a:rPr lang="en-US" sz="1100" dirty="0"/>
              <a:t>, David (2014) “Dividing and Conquering the Trash,” </a:t>
            </a:r>
            <a:r>
              <a:rPr lang="en-US" sz="1100" i="1" dirty="0"/>
              <a:t>New York Times, </a:t>
            </a:r>
            <a:r>
              <a:rPr lang="en-US" sz="1100" dirty="0"/>
              <a:t>Oct. 25, </a:t>
            </a:r>
            <a:r>
              <a:rPr lang="en-US" sz="1100" u="sng" dirty="0">
                <a:hlinkClick r:id="rId7"/>
              </a:rPr>
              <a:t>http://www.nytimes.com/2014/10/26/business/dividing-and-conquering-the-trash.html</a:t>
            </a:r>
            <a:r>
              <a:rPr lang="en-US" sz="1100" dirty="0"/>
              <a:t>.   </a:t>
            </a:r>
          </a:p>
          <a:p>
            <a:pPr lvl="0"/>
            <a:r>
              <a:rPr lang="en-US" sz="1100" dirty="0"/>
              <a:t> Ellen MacArthur Foundation, “Educational Resources,” </a:t>
            </a:r>
            <a:r>
              <a:rPr lang="en-US" sz="1100" u="sng" dirty="0">
                <a:hlinkClick r:id="rId8"/>
              </a:rPr>
              <a:t>https://kumu.io/ellenmacarthurfoundation/educational-resources</a:t>
            </a:r>
            <a:r>
              <a:rPr lang="en-US" sz="1100" dirty="0"/>
              <a:t>. </a:t>
            </a:r>
          </a:p>
          <a:p>
            <a:pPr lvl="0"/>
            <a:r>
              <a:rPr lang="en-US" sz="1100" dirty="0"/>
              <a:t>Smedley, Tim (2014) “The Circular Economy Debate: Examples of Good Practice in Business,” Nov. 27, </a:t>
            </a:r>
            <a:r>
              <a:rPr lang="en-US" sz="1100" u="sng" dirty="0">
                <a:hlinkClick r:id="rId9"/>
              </a:rPr>
              <a:t>https://www.theguardian.com/sustainable-business/veolia-partner-zone/2014/nov/27/the-circular-economy-debate-examples-of-good-practice-in-business</a:t>
            </a:r>
            <a:endParaRPr lang="en-US" sz="1100" dirty="0"/>
          </a:p>
          <a:p>
            <a:pPr lvl="0"/>
            <a:r>
              <a:rPr lang="en-US" sz="1100" dirty="0"/>
              <a:t>World Economic Forum (2014) “Towards the Circular Economy: Accelerating the Scale-Up across Global Supply Chains,” </a:t>
            </a:r>
            <a:r>
              <a:rPr lang="en-US" sz="1100" u="sng" dirty="0">
                <a:hlinkClick r:id="rId10"/>
              </a:rPr>
              <a:t>http://reports.weforum.org/toward-the-circular-economy-accelerating-the-scale-up-across-global-supply-chains</a:t>
            </a:r>
            <a:r>
              <a:rPr lang="en-US" sz="1100" dirty="0"/>
              <a:t>.</a:t>
            </a:r>
          </a:p>
          <a:p>
            <a:pPr lvl="0"/>
            <a:r>
              <a:rPr lang="en-US" sz="1100" dirty="0"/>
              <a:t>Benton, Dustin and Jonny Hazell (2015) “The Circular Economy in Japan,” The Institution of Environmental Sciences, </a:t>
            </a:r>
            <a:r>
              <a:rPr lang="en-US" sz="1100" u="sng" dirty="0">
                <a:hlinkClick r:id="rId11"/>
              </a:rPr>
              <a:t>https://www.the-ies.org/analysis/circular-economy-japan</a:t>
            </a:r>
            <a:r>
              <a:rPr lang="en-US" sz="1100" dirty="0"/>
              <a:t>.  </a:t>
            </a:r>
          </a:p>
          <a:p>
            <a:pPr lvl="0"/>
            <a:r>
              <a:rPr lang="en-US" sz="1100" dirty="0"/>
              <a:t>Government of Japan Ministry of the Environment (2010) “Establishing a Sound Material-Cycle Society,” </a:t>
            </a:r>
            <a:r>
              <a:rPr lang="en-US" sz="1100" u="sng" dirty="0">
                <a:hlinkClick r:id="rId12"/>
              </a:rPr>
              <a:t>http://www.env.go.jp/en/recycle/smcs/a-rep/2010gs_full.pdf</a:t>
            </a:r>
            <a:r>
              <a:rPr lang="en-US" sz="1100" dirty="0"/>
              <a:t>. </a:t>
            </a:r>
          </a:p>
        </p:txBody>
      </p:sp>
    </p:spTree>
    <p:extLst>
      <p:ext uri="{BB962C8B-B14F-4D97-AF65-F5344CB8AC3E}">
        <p14:creationId xmlns:p14="http://schemas.microsoft.com/office/powerpoint/2010/main" val="3888000568"/>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Credits</a:t>
            </a:r>
            <a:endParaRPr lang="en-US" dirty="0"/>
          </a:p>
        </p:txBody>
      </p:sp>
      <p:sp>
        <p:nvSpPr>
          <p:cNvPr id="3" name="Content Placeholder 2"/>
          <p:cNvSpPr>
            <a:spLocks noGrp="1"/>
          </p:cNvSpPr>
          <p:nvPr>
            <p:ph idx="1"/>
          </p:nvPr>
        </p:nvSpPr>
        <p:spPr>
          <a:xfrm>
            <a:off x="152400" y="1676400"/>
            <a:ext cx="8839200" cy="5029200"/>
          </a:xfrm>
        </p:spPr>
        <p:txBody>
          <a:bodyPr>
            <a:normAutofit fontScale="47500" lnSpcReduction="20000"/>
          </a:bodyPr>
          <a:lstStyle/>
          <a:p>
            <a:r>
              <a:rPr lang="en-US" dirty="0" smtClean="0"/>
              <a:t>Slide </a:t>
            </a:r>
            <a:r>
              <a:rPr lang="en-US" dirty="0"/>
              <a:t>5: Burden-shifting: http://www.reiltd.co.uk/wp-content/uploads/2015/02/solar-pv.jpg ; http://china.org.cn/photos/2012-01/31/content_24514360_4.htm</a:t>
            </a:r>
          </a:p>
          <a:p>
            <a:r>
              <a:rPr lang="en-US" dirty="0"/>
              <a:t>Slides 9-10: Extraction – Environmental: http://www.walkerforestry.com/portfolio-items/sitka-spruce </a:t>
            </a:r>
          </a:p>
          <a:p>
            <a:r>
              <a:rPr lang="en-US" dirty="0"/>
              <a:t>Slides 11-12: Extraction – Social: </a:t>
            </a:r>
            <a:r>
              <a:rPr lang="en-US" u="sng" dirty="0">
                <a:hlinkClick r:id="rId2"/>
              </a:rPr>
              <a:t>http://solutions-network.org/site-sfhtantalum/photos-gallery1</a:t>
            </a:r>
            <a:endParaRPr lang="en-US" dirty="0"/>
          </a:p>
          <a:p>
            <a:r>
              <a:rPr lang="en-US" dirty="0"/>
              <a:t>Slides 14-15: Manufacturing – Environmental: </a:t>
            </a:r>
            <a:r>
              <a:rPr lang="en-US" u="sng" dirty="0">
                <a:hlinkClick r:id="rId3"/>
              </a:rPr>
              <a:t>http://www.dyecoo.com/dyecoo/wp-content/uploads/2015/10/Job_1768_25812.jpg</a:t>
            </a:r>
            <a:endParaRPr lang="en-US" dirty="0"/>
          </a:p>
          <a:p>
            <a:r>
              <a:rPr lang="en-US" dirty="0"/>
              <a:t>Slides 16-17: Manufacturing – Social: </a:t>
            </a:r>
            <a:r>
              <a:rPr lang="en-US" u="sng" dirty="0">
                <a:hlinkClick r:id="rId4"/>
              </a:rPr>
              <a:t>http://www.globalrecyclingideas.com/wp-content/uploads/2015/05/la-0325-pin02.jpg</a:t>
            </a:r>
            <a:endParaRPr lang="en-US" dirty="0"/>
          </a:p>
          <a:p>
            <a:r>
              <a:rPr lang="en-US" dirty="0"/>
              <a:t>Slides 19-20: Distribution – Environmental: </a:t>
            </a:r>
            <a:r>
              <a:rPr lang="en-US" u="sng" dirty="0">
                <a:hlinkClick r:id="rId5"/>
              </a:rPr>
              <a:t>https://upload.wikimedia.org/wikipedia/commons/a/a6/Coca_Cola_eStar_EV_DC_04_2012_3743.JPG</a:t>
            </a:r>
            <a:endParaRPr lang="en-US" dirty="0"/>
          </a:p>
          <a:p>
            <a:r>
              <a:rPr lang="en-US" dirty="0"/>
              <a:t>Slides 21-22: Distribution – Social: </a:t>
            </a:r>
            <a:r>
              <a:rPr lang="en-US" u="sng" dirty="0">
                <a:hlinkClick r:id="rId6"/>
              </a:rPr>
              <a:t>http://www.safekids.org/koreas-model-school-zone-project</a:t>
            </a:r>
            <a:endParaRPr lang="en-US" dirty="0"/>
          </a:p>
          <a:p>
            <a:r>
              <a:rPr lang="en-US" dirty="0"/>
              <a:t>Slides 24-25: Use – Environmental: </a:t>
            </a:r>
            <a:r>
              <a:rPr lang="en-US" u="sng" dirty="0">
                <a:hlinkClick r:id="rId7"/>
              </a:rPr>
              <a:t>https://pixabay.com/p-1033640</a:t>
            </a:r>
            <a:endParaRPr lang="en-US" dirty="0"/>
          </a:p>
          <a:p>
            <a:r>
              <a:rPr lang="en-US" dirty="0"/>
              <a:t>Slides 27-28: Use – Social: https://c1.staticflickr.com/3/2197/2423199243_647afcfa1e.jpg</a:t>
            </a:r>
          </a:p>
          <a:p>
            <a:r>
              <a:rPr lang="en-US" dirty="0"/>
              <a:t>Slides 29-30: Disposal – Environmental: </a:t>
            </a:r>
            <a:r>
              <a:rPr lang="en-US" u="sng" dirty="0">
                <a:hlinkClick r:id="rId8"/>
              </a:rPr>
              <a:t>https://c1.staticflickr.com/3/2197/2423199243_647afcfa1e.jpg</a:t>
            </a:r>
            <a:endParaRPr lang="en-US" dirty="0"/>
          </a:p>
          <a:p>
            <a:r>
              <a:rPr lang="en-US" dirty="0"/>
              <a:t>Slides 31-32: Disposal – Social: </a:t>
            </a:r>
            <a:r>
              <a:rPr lang="en-US" u="sng" dirty="0">
                <a:hlinkClick r:id="rId9"/>
              </a:rPr>
              <a:t>https://www.theguardian.com/sustainable-business/sustainability-case-studies-hewlett-packard-ewaste-recycling-africa</a:t>
            </a:r>
            <a:endParaRPr lang="en-US" dirty="0"/>
          </a:p>
          <a:p>
            <a:r>
              <a:rPr lang="en-US" dirty="0"/>
              <a:t>Slide 37: Who Uses LCA?: </a:t>
            </a:r>
            <a:r>
              <a:rPr lang="en-US" u="sng" dirty="0">
                <a:hlinkClick r:id="rId10"/>
              </a:rPr>
              <a:t>http://www.lifecycleinitiative.org/tag/lct-illustration</a:t>
            </a:r>
            <a:endParaRPr lang="en-US" dirty="0"/>
          </a:p>
          <a:p>
            <a:r>
              <a:rPr lang="en-US" dirty="0"/>
              <a:t>Slide 44: “Waste Equals Food” : </a:t>
            </a:r>
            <a:r>
              <a:rPr lang="en-US" u="sng" dirty="0">
                <a:hlinkClick r:id="rId11"/>
              </a:rPr>
              <a:t>https://twitter.com/wastequalsfood</a:t>
            </a:r>
            <a:endParaRPr lang="en-US" dirty="0"/>
          </a:p>
          <a:p>
            <a:r>
              <a:rPr lang="en-US" dirty="0"/>
              <a:t>Slide 47: The Circular Economy: </a:t>
            </a:r>
            <a:r>
              <a:rPr lang="en-US" u="sng" dirty="0">
                <a:hlinkClick r:id="rId12"/>
              </a:rPr>
              <a:t>http://www.sustainablebrands.com/news_and_views/waste_not/innovative-solutions-cradle-cradle-and-beyond</a:t>
            </a:r>
            <a:endParaRPr lang="en-US" dirty="0"/>
          </a:p>
          <a:p>
            <a:r>
              <a:rPr lang="en-US" dirty="0"/>
              <a:t>Slide 48: The Circular Economy: </a:t>
            </a:r>
            <a:r>
              <a:rPr lang="en-US" u="sng" dirty="0">
                <a:hlinkClick r:id="rId13"/>
              </a:rPr>
              <a:t>https://www.ellenmacarthurfoundation.org/circular-economy/interactive-diagram</a:t>
            </a:r>
            <a:endParaRPr lang="en-US" dirty="0"/>
          </a:p>
          <a:p>
            <a:r>
              <a:rPr lang="en-US" dirty="0"/>
              <a:t>Slide 49: Who is Closing the Loop?: Ann </a:t>
            </a:r>
            <a:r>
              <a:rPr lang="en-US" dirty="0" err="1"/>
              <a:t>Macarayan</a:t>
            </a:r>
            <a:r>
              <a:rPr lang="en-US" dirty="0"/>
              <a:t>/</a:t>
            </a:r>
            <a:r>
              <a:rPr lang="en-US" dirty="0" err="1"/>
              <a:t>Ensia</a:t>
            </a:r>
            <a:r>
              <a:rPr lang="en-US" dirty="0"/>
              <a:t> </a:t>
            </a:r>
            <a:r>
              <a:rPr lang="en-US" u="sng" dirty="0">
                <a:hlinkClick r:id="rId14"/>
              </a:rPr>
              <a:t>http://ensia.com/features/zero-waste-world</a:t>
            </a:r>
            <a:r>
              <a:rPr lang="en-US" dirty="0"/>
              <a:t> </a:t>
            </a:r>
          </a:p>
          <a:p>
            <a:r>
              <a:rPr lang="en-US" dirty="0"/>
              <a:t>Slide 50: Conclusion: </a:t>
            </a:r>
            <a:r>
              <a:rPr lang="en-US" u="sng" dirty="0">
                <a:hlinkClick r:id="rId15"/>
              </a:rPr>
              <a:t>https://</a:t>
            </a:r>
            <a:r>
              <a:rPr lang="en-US" u="sng" dirty="0" smtClean="0">
                <a:hlinkClick r:id="rId15"/>
              </a:rPr>
              <a:t>upload.wikimedia.org/wikipedia/commons/4/42/Tree_rings.jpg</a:t>
            </a:r>
            <a:endParaRPr lang="en-US" dirty="0"/>
          </a:p>
        </p:txBody>
      </p:sp>
    </p:spTree>
    <p:extLst>
      <p:ext uri="{BB962C8B-B14F-4D97-AF65-F5344CB8AC3E}">
        <p14:creationId xmlns:p14="http://schemas.microsoft.com/office/powerpoint/2010/main" val="160585018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Supply Chain Stakeholders</a:t>
            </a:r>
            <a:endParaRPr lang="en-US" dirty="0"/>
          </a:p>
        </p:txBody>
      </p:sp>
      <p:graphicFrame>
        <p:nvGraphicFramePr>
          <p:cNvPr id="5" name="Content Placeholder 5"/>
          <p:cNvGraphicFramePr>
            <a:graphicFrameLocks/>
          </p:cNvGraphicFramePr>
          <p:nvPr>
            <p:extLst>
              <p:ext uri="{D42A27DB-BD31-4B8C-83A1-F6EECF244321}">
                <p14:modId xmlns:p14="http://schemas.microsoft.com/office/powerpoint/2010/main" val="4095468630"/>
              </p:ext>
            </p:extLst>
          </p:nvPr>
        </p:nvGraphicFramePr>
        <p:xfrm>
          <a:off x="381000" y="1676400"/>
          <a:ext cx="84582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5"/>
          <p:cNvGraphicFramePr>
            <a:graphicFrameLocks/>
          </p:cNvGraphicFramePr>
          <p:nvPr>
            <p:extLst>
              <p:ext uri="{D42A27DB-BD31-4B8C-83A1-F6EECF244321}">
                <p14:modId xmlns:p14="http://schemas.microsoft.com/office/powerpoint/2010/main" val="3057254482"/>
              </p:ext>
            </p:extLst>
          </p:nvPr>
        </p:nvGraphicFramePr>
        <p:xfrm>
          <a:off x="381000" y="3581400"/>
          <a:ext cx="8458200" cy="2667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999429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Sustainable Supply Chain Management</a:t>
            </a:r>
            <a:endParaRPr lang="en-US" dirty="0"/>
          </a:p>
        </p:txBody>
      </p:sp>
      <p:sp>
        <p:nvSpPr>
          <p:cNvPr id="5" name="Text Placeholder 4"/>
          <p:cNvSpPr>
            <a:spLocks noGrp="1"/>
          </p:cNvSpPr>
          <p:nvPr>
            <p:ph type="body" idx="1"/>
          </p:nvPr>
        </p:nvSpPr>
        <p:spPr/>
        <p:txBody>
          <a:bodyPr/>
          <a:lstStyle/>
          <a:p>
            <a:r>
              <a:rPr lang="en-US" dirty="0" smtClean="0"/>
              <a:t>Step by step examples</a:t>
            </a:r>
            <a:endParaRPr lang="en-US" dirty="0"/>
          </a:p>
        </p:txBody>
      </p:sp>
    </p:spTree>
    <p:extLst>
      <p:ext uri="{BB962C8B-B14F-4D97-AF65-F5344CB8AC3E}">
        <p14:creationId xmlns:p14="http://schemas.microsoft.com/office/powerpoint/2010/main" val="9579845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Extraction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96345438"/>
              </p:ext>
            </p:extLst>
          </p:nvPr>
        </p:nvGraphicFramePr>
        <p:xfrm>
          <a:off x="457200" y="1774825"/>
          <a:ext cx="8229600" cy="462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47740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Extraction – </a:t>
            </a:r>
            <a:r>
              <a:rPr lang="en-US" i="1" dirty="0" smtClean="0"/>
              <a:t>Environmental </a:t>
            </a:r>
            <a:endParaRPr lang="en-US" dirty="0"/>
          </a:p>
        </p:txBody>
      </p:sp>
      <p:pic>
        <p:nvPicPr>
          <p:cNvPr id="13" name="Content Placeholder 12"/>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876286" y="2211291"/>
            <a:ext cx="5391427" cy="3753043"/>
          </a:xfrm>
        </p:spPr>
      </p:pic>
      <p:grpSp>
        <p:nvGrpSpPr>
          <p:cNvPr id="17" name="Group 16"/>
          <p:cNvGrpSpPr/>
          <p:nvPr/>
        </p:nvGrpSpPr>
        <p:grpSpPr>
          <a:xfrm>
            <a:off x="685800" y="1981200"/>
            <a:ext cx="2588887" cy="3200400"/>
            <a:chOff x="4018" y="7362"/>
            <a:chExt cx="1245691" cy="3669862"/>
          </a:xfrm>
        </p:grpSpPr>
        <p:sp>
          <p:nvSpPr>
            <p:cNvPr id="18" name="Rounded Rectangle 17"/>
            <p:cNvSpPr/>
            <p:nvPr/>
          </p:nvSpPr>
          <p:spPr>
            <a:xfrm>
              <a:off x="4018" y="7362"/>
              <a:ext cx="1245691" cy="36698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9" name="Rounded Rectangle 4"/>
            <p:cNvSpPr/>
            <p:nvPr/>
          </p:nvSpPr>
          <p:spPr>
            <a:xfrm>
              <a:off x="40503" y="43847"/>
              <a:ext cx="1172721" cy="35968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marL="285750" lvl="0" indent="-285750" defTabSz="577850">
                <a:lnSpc>
                  <a:spcPct val="90000"/>
                </a:lnSpc>
                <a:spcBef>
                  <a:spcPct val="0"/>
                </a:spcBef>
                <a:spcAft>
                  <a:spcPct val="35000"/>
                </a:spcAft>
                <a:buFont typeface="Arial" panose="020B0604020202020204" pitchFamily="34" charset="0"/>
                <a:buChar char="•"/>
              </a:pPr>
              <a:r>
                <a:rPr lang="en-US" sz="1600" kern="1200" dirty="0" smtClean="0"/>
                <a:t>Deforestation</a:t>
              </a:r>
            </a:p>
            <a:p>
              <a:pPr marL="285750" lvl="0" indent="-285750" defTabSz="577850">
                <a:lnSpc>
                  <a:spcPct val="90000"/>
                </a:lnSpc>
                <a:spcBef>
                  <a:spcPct val="0"/>
                </a:spcBef>
                <a:spcAft>
                  <a:spcPct val="35000"/>
                </a:spcAft>
                <a:buFont typeface="Arial" panose="020B0604020202020204" pitchFamily="34" charset="0"/>
                <a:buChar char="•"/>
              </a:pPr>
              <a:r>
                <a:rPr lang="en-US" sz="1600" kern="1200" dirty="0" smtClean="0"/>
                <a:t>Water depletion</a:t>
              </a:r>
            </a:p>
            <a:p>
              <a:pPr marL="285750" lvl="0" indent="-285750" defTabSz="577850">
                <a:lnSpc>
                  <a:spcPct val="90000"/>
                </a:lnSpc>
                <a:spcBef>
                  <a:spcPct val="0"/>
                </a:spcBef>
                <a:spcAft>
                  <a:spcPct val="35000"/>
                </a:spcAft>
                <a:buFont typeface="Arial" panose="020B0604020202020204" pitchFamily="34" charset="0"/>
                <a:buChar char="•"/>
              </a:pPr>
              <a:r>
                <a:rPr lang="en-US" sz="1600" kern="1200" dirty="0" smtClean="0"/>
                <a:t>Pollution (air, land, water), </a:t>
              </a:r>
            </a:p>
            <a:p>
              <a:pPr marL="285750" lvl="0" indent="-285750" defTabSz="577850">
                <a:lnSpc>
                  <a:spcPct val="90000"/>
                </a:lnSpc>
                <a:spcBef>
                  <a:spcPct val="0"/>
                </a:spcBef>
                <a:spcAft>
                  <a:spcPct val="35000"/>
                </a:spcAft>
                <a:buFont typeface="Arial" panose="020B0604020202020204" pitchFamily="34" charset="0"/>
                <a:buChar char="•"/>
              </a:pPr>
              <a:r>
                <a:rPr lang="en-US" sz="1600" kern="1200" dirty="0" smtClean="0"/>
                <a:t>Biodiversity loss</a:t>
              </a:r>
            </a:p>
            <a:p>
              <a:pPr marL="285750" lvl="0" indent="-285750" defTabSz="577850">
                <a:lnSpc>
                  <a:spcPct val="90000"/>
                </a:lnSpc>
                <a:spcBef>
                  <a:spcPct val="0"/>
                </a:spcBef>
                <a:spcAft>
                  <a:spcPct val="35000"/>
                </a:spcAft>
                <a:buFont typeface="Arial" panose="020B0604020202020204" pitchFamily="34" charset="0"/>
                <a:buChar char="•"/>
              </a:pPr>
              <a:r>
                <a:rPr lang="en-US" sz="1600" kern="1200" dirty="0" smtClean="0"/>
                <a:t>Depletion of limited resources (minerals, oil and gas, coal, fish, trees)</a:t>
              </a:r>
              <a:endParaRPr lang="en-US" sz="1600" kern="1200" dirty="0"/>
            </a:p>
          </p:txBody>
        </p:sp>
      </p:grpSp>
    </p:spTree>
    <p:extLst>
      <p:ext uri="{BB962C8B-B14F-4D97-AF65-F5344CB8AC3E}">
        <p14:creationId xmlns:p14="http://schemas.microsoft.com/office/powerpoint/2010/main" val="1448257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Module">
  <a:themeElements>
    <a:clrScheme name="Custom 6">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FFFFFF"/>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2182</TotalTime>
  <Words>6065</Words>
  <Application>Microsoft Office PowerPoint</Application>
  <PresentationFormat>Экран (4:3)</PresentationFormat>
  <Paragraphs>631</Paragraphs>
  <Slides>58</Slides>
  <Notes>54</Notes>
  <HiddenSlides>0</HiddenSlides>
  <MMClips>1</MMClips>
  <ScaleCrop>false</ScaleCrop>
  <HeadingPairs>
    <vt:vector size="4" baseType="variant">
      <vt:variant>
        <vt:lpstr>Тема</vt:lpstr>
      </vt:variant>
      <vt:variant>
        <vt:i4>1</vt:i4>
      </vt:variant>
      <vt:variant>
        <vt:lpstr>Заголовки слайдов</vt:lpstr>
      </vt:variant>
      <vt:variant>
        <vt:i4>58</vt:i4>
      </vt:variant>
    </vt:vector>
  </HeadingPairs>
  <TitlesOfParts>
    <vt:vector size="59" baseType="lpstr">
      <vt:lpstr>1_Module</vt:lpstr>
      <vt:lpstr>Week 3</vt:lpstr>
      <vt:lpstr>Session Outline </vt:lpstr>
      <vt:lpstr>Learning Objectives</vt:lpstr>
      <vt:lpstr>What is sustainable supply chain management?</vt:lpstr>
      <vt:lpstr>Burden-shifting</vt:lpstr>
      <vt:lpstr>Supply Chain Stakeholders</vt:lpstr>
      <vt:lpstr>Sustainable Supply Chain Management</vt:lpstr>
      <vt:lpstr>Extraction</vt:lpstr>
      <vt:lpstr>Extraction – Environmental </vt:lpstr>
      <vt:lpstr>Extraction – Environmental </vt:lpstr>
      <vt:lpstr>Extraction – Social</vt:lpstr>
      <vt:lpstr>Extraction – Social</vt:lpstr>
      <vt:lpstr>Manufacturing </vt:lpstr>
      <vt:lpstr>Manufacturing – Environmental </vt:lpstr>
      <vt:lpstr>Manufacturing – Environmental </vt:lpstr>
      <vt:lpstr>Manufacturing – Social</vt:lpstr>
      <vt:lpstr>Manufacturing – Social</vt:lpstr>
      <vt:lpstr>Distribution</vt:lpstr>
      <vt:lpstr>Distribution – Environmental </vt:lpstr>
      <vt:lpstr>Distribution – Environmental </vt:lpstr>
      <vt:lpstr>Distribution – Social</vt:lpstr>
      <vt:lpstr>Distribution – Social</vt:lpstr>
      <vt:lpstr>Use</vt:lpstr>
      <vt:lpstr>Use – Environmental </vt:lpstr>
      <vt:lpstr>Use – Environmental </vt:lpstr>
      <vt:lpstr>Use – Social</vt:lpstr>
      <vt:lpstr>Use – Social</vt:lpstr>
      <vt:lpstr>Disposal</vt:lpstr>
      <vt:lpstr>Disposal – Environmental </vt:lpstr>
      <vt:lpstr>Disposal – Environmental </vt:lpstr>
      <vt:lpstr>Disposal – Social</vt:lpstr>
      <vt:lpstr>Disposal – Social</vt:lpstr>
      <vt:lpstr>Sustainable Supply Chain Mgmt.</vt:lpstr>
      <vt:lpstr>Life Cycle Assessment</vt:lpstr>
      <vt:lpstr>Tools to Assess Supply Chains</vt:lpstr>
      <vt:lpstr>Life Cycle Assessment (LCA)</vt:lpstr>
      <vt:lpstr>Who Uses LCA?</vt:lpstr>
      <vt:lpstr>Social Life Cycle Assessment</vt:lpstr>
      <vt:lpstr>Social Life Cycle Assessment</vt:lpstr>
      <vt:lpstr>Benefits of an LCA</vt:lpstr>
      <vt:lpstr>Cradle to Cradle</vt:lpstr>
      <vt:lpstr>Cradle to Grave</vt:lpstr>
      <vt:lpstr>Cradle to Cradle</vt:lpstr>
      <vt:lpstr>“Waste Equals Food”</vt:lpstr>
      <vt:lpstr>Cradle to Cradle: Key Concepts</vt:lpstr>
      <vt:lpstr>The Circular Economy</vt:lpstr>
      <vt:lpstr>The Circular Economy</vt:lpstr>
      <vt:lpstr>The Circular Economy</vt:lpstr>
      <vt:lpstr>Who is Closing the Loop?</vt:lpstr>
      <vt:lpstr>Conclusion</vt:lpstr>
      <vt:lpstr>Summary </vt:lpstr>
      <vt:lpstr>Vocabulary Review</vt:lpstr>
      <vt:lpstr>Required Materials</vt:lpstr>
      <vt:lpstr>Supplemental References</vt:lpstr>
      <vt:lpstr>Assignment</vt:lpstr>
      <vt:lpstr>References - 1</vt:lpstr>
      <vt:lpstr>References - 2</vt:lpstr>
      <vt:lpstr>Image Credits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dc:title>
  <dc:creator>Michael</dc:creator>
  <cp:lastModifiedBy>Novikova Svetlana</cp:lastModifiedBy>
  <cp:revision>567</cp:revision>
  <dcterms:created xsi:type="dcterms:W3CDTF">2016-07-09T19:59:39Z</dcterms:created>
  <dcterms:modified xsi:type="dcterms:W3CDTF">2016-11-06T09:01:30Z</dcterms:modified>
</cp:coreProperties>
</file>